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312" r:id="rId2"/>
    <p:sldId id="1954" r:id="rId3"/>
    <p:sldId id="2683" r:id="rId4"/>
    <p:sldId id="2670" r:id="rId5"/>
    <p:sldId id="2671" r:id="rId6"/>
    <p:sldId id="2672" r:id="rId7"/>
    <p:sldId id="2684" r:id="rId8"/>
    <p:sldId id="2673" r:id="rId9"/>
    <p:sldId id="2674" r:id="rId10"/>
    <p:sldId id="2688" r:id="rId11"/>
    <p:sldId id="2675" r:id="rId12"/>
    <p:sldId id="2685" r:id="rId13"/>
    <p:sldId id="2677" r:id="rId14"/>
    <p:sldId id="2687" r:id="rId15"/>
    <p:sldId id="2678" r:id="rId16"/>
    <p:sldId id="2680" r:id="rId17"/>
    <p:sldId id="2681" r:id="rId18"/>
    <p:sldId id="2689" r:id="rId19"/>
    <p:sldId id="2694" r:id="rId20"/>
    <p:sldId id="2695" r:id="rId21"/>
    <p:sldId id="2682" r:id="rId22"/>
    <p:sldId id="266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3" autoAdjust="0"/>
    <p:restoredTop sz="93304" autoAdjust="0"/>
  </p:normalViewPr>
  <p:slideViewPr>
    <p:cSldViewPr snapToGrid="0">
      <p:cViewPr varScale="1">
        <p:scale>
          <a:sx n="43" d="100"/>
          <a:sy n="43" d="100"/>
        </p:scale>
        <p:origin x="6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1%20type%20of%20compan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17%20hotel%20and%20resorts%20global%20comparis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claud\Desktop\MMGY%20Travel%20Consul\Trade%20survey%20COVID%2019\Analysis\Q18%20destination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claud\Desktop\MMGY%20Travel%20Consul\Trade%20survey%20COVID%2019\Analysis\Q19%20supplier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AppData\Local\Temp\Temp1_GLOBAL%20Data_Q20_200603.zip\COVID-19&#160;TRAVEL%20TRADE%20SURVE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2%20reg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4%20pre%20COVID%20full%20time%20workfor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5%20how%20is%20your%20team%20working%20toda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laud\AppData\Local\Temp\Temp1_GLOBAL%20Data_Q14_200601.zip\COVID-19&#160;TRAVEL%20TRADE%20SURVE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Desktop\MMGY%20Travel%20Consul\Trade%20survey%20COVID%2019\Analysis\Q8%20world%20comparison%20data%20sourc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claud\Desktop\MMGY%20Travel%20Consul\Trade%20survey%20COVID%2019\Analysis\Q9%20channels%20of%20communication%20with%20clien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AppData\Local\Temp\Temp1_GLOBAL%20Data_Q12_200531.zip\COVID-19&#160;TRAVEL%20TRADE%20SURVE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\AppData\Local\Temp\Temp1_GLOBAL%20Data_Q16_200531.zip\COVID-19&#160;TRAVEL%20TRADE%20SURVE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claud\Desktop\MMGY%20Travel%20Consul\Trade%20survey%20COVID%2019\Analysis\Q7%20top%203%20measures%20your%20company%20is%20implementing.xlsx" TargetMode="External"/><Relationship Id="rId4" Type="http://schemas.openxmlformats.org/officeDocument/2006/relationships/themeOverride" Target="../theme/themeOverrid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claud\Desktop\MMGY%20Travel%20Consul\Trade%20survey%20COVID%2019\Analysis\Q8%20world%20comparison%20data%20sour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ysClr val="windowText" lastClr="000000"/>
                </a:solidFill>
              </a:rPr>
              <a:t>Q1. Respondents</a:t>
            </a:r>
            <a:r>
              <a:rPr lang="en-GB" sz="1800" baseline="0" dirty="0">
                <a:solidFill>
                  <a:sysClr val="windowText" lastClr="000000"/>
                </a:solidFill>
              </a:rPr>
              <a:t> by Company Type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'Question 1'!$B$4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D-45DC-9C87-5F65D9CA6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D-45DC-9C87-5F65D9CA6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D-45DC-9C87-5F65D9CA6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D-45DC-9C87-5F65D9CA6A89}"/>
              </c:ext>
            </c:extLst>
          </c:dPt>
          <c:dLbls>
            <c:dLbl>
              <c:idx val="0"/>
              <c:layout>
                <c:manualLayout>
                  <c:x val="-0.19335046771812356"/>
                  <c:y val="4.7260941589822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D-45DC-9C87-5F65D9CA6A89}"/>
                </c:ext>
              </c:extLst>
            </c:dLbl>
            <c:dLbl>
              <c:idx val="1"/>
              <c:layout>
                <c:manualLayout>
                  <c:x val="0.15321479896867018"/>
                  <c:y val="-0.142554027275271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Tour Operator/wholesaler</a:t>
                    </a:r>
                    <a:r>
                      <a:rPr lang="en-US" sz="1400" baseline="0" dirty="0"/>
                      <a:t>
</a:t>
                    </a:r>
                    <a:fld id="{E8BBD7A5-FE65-4EE5-A28F-77F6DB53F95B}" type="VALUE">
                      <a:rPr lang="en-US" sz="1400" baseline="0" smtClean="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56385719659967"/>
                      <c:h val="0.381195957795136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0D-45DC-9C87-5F65D9CA6A89}"/>
                </c:ext>
              </c:extLst>
            </c:dLbl>
            <c:dLbl>
              <c:idx val="2"/>
              <c:layout>
                <c:manualLayout>
                  <c:x val="1.3972407407407407E-2"/>
                  <c:y val="2.1725308641975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D-45DC-9C87-5F65D9CA6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1'!$A$5:$A$8</c:f>
              <c:strCache>
                <c:ptCount val="4"/>
                <c:pt idx="0">
                  <c:v>Retail travel agency</c:v>
                </c:pt>
                <c:pt idx="1">
                  <c:v>TO/wholesaler</c:v>
                </c:pt>
                <c:pt idx="2">
                  <c:v>GSA</c:v>
                </c:pt>
                <c:pt idx="3">
                  <c:v>Other</c:v>
                </c:pt>
              </c:strCache>
            </c:strRef>
          </c:cat>
          <c:val>
            <c:numRef>
              <c:f>'Question 1'!$B$5:$B$8</c:f>
              <c:numCache>
                <c:formatCode>0%</c:formatCode>
                <c:ptCount val="4"/>
                <c:pt idx="0">
                  <c:v>0.44850000000000001</c:v>
                </c:pt>
                <c:pt idx="1">
                  <c:v>0.41199999999999998</c:v>
                </c:pt>
                <c:pt idx="2">
                  <c:v>1.11E-2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0D-45DC-9C87-5F65D9CA6A8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Q17. As consumer needs change, will you consider hotels and resorts you have never sold before?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0E-4238-B7A2-C6033EF292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E-4238-B7A2-C6033EF29294}"/>
              </c:ext>
            </c:extLst>
          </c:dPt>
          <c:cat>
            <c:strRef>
              <c:f>GLOBAL!$B$3:$G$3</c:f>
              <c:strCache>
                <c:ptCount val="3"/>
                <c:pt idx="0">
                  <c:v>Not likely</c:v>
                </c:pt>
                <c:pt idx="1">
                  <c:v>Somewhat likely</c:v>
                </c:pt>
                <c:pt idx="2">
                  <c:v>Very likely</c:v>
                </c:pt>
              </c:strCache>
            </c:strRef>
          </c:cat>
          <c:val>
            <c:numRef>
              <c:f>GLOBAL!$B$4:$G$4</c:f>
              <c:numCache>
                <c:formatCode>0%</c:formatCode>
                <c:ptCount val="3"/>
                <c:pt idx="0">
                  <c:v>0.08</c:v>
                </c:pt>
                <c:pt idx="1">
                  <c:v>0.44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E-4238-B7A2-C6033EF29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82520"/>
        <c:axId val="514185144"/>
      </c:barChart>
      <c:catAx>
        <c:axId val="51418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5144"/>
        <c:crosses val="autoZero"/>
        <c:auto val="1"/>
        <c:lblAlgn val="ctr"/>
        <c:lblOffset val="100"/>
        <c:noMultiLvlLbl val="0"/>
      </c:catAx>
      <c:valAx>
        <c:axId val="51418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1"/>
                </a:solidFill>
              </a:rPr>
              <a:t>Q18. As consumer needs change, will you consider destinations you have never sold before?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A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9-4AC7-9386-4B88D70EA7D4}"/>
              </c:ext>
            </c:extLst>
          </c:dPt>
          <c:dPt>
            <c:idx val="1"/>
            <c:invertIfNegative val="0"/>
            <c:bubble3D val="0"/>
            <c:spPr>
              <a:solidFill>
                <a:srgbClr val="30C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29-4AC7-9386-4B88D70EA7D4}"/>
              </c:ext>
            </c:extLst>
          </c:dPt>
          <c:dPt>
            <c:idx val="2"/>
            <c:invertIfNegative val="0"/>
            <c:bubble3D val="0"/>
            <c:spPr>
              <a:solidFill>
                <a:srgbClr val="0032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9-4AC7-9386-4B88D70EA7D4}"/>
              </c:ext>
            </c:extLst>
          </c:dPt>
          <c:cat>
            <c:strRef>
              <c:f>GLOBAL!$B$3:$G$3</c:f>
              <c:strCache>
                <c:ptCount val="3"/>
                <c:pt idx="0">
                  <c:v>Not likely</c:v>
                </c:pt>
                <c:pt idx="1">
                  <c:v>Somewhat likely</c:v>
                </c:pt>
                <c:pt idx="2">
                  <c:v>Very likely</c:v>
                </c:pt>
              </c:strCache>
            </c:strRef>
          </c:cat>
          <c:val>
            <c:numRef>
              <c:f>GLOBAL!$B$4:$G$4</c:f>
              <c:numCache>
                <c:formatCode>0%</c:formatCode>
                <c:ptCount val="3"/>
                <c:pt idx="0">
                  <c:v>9.5199999999999993E-2</c:v>
                </c:pt>
                <c:pt idx="1">
                  <c:v>0.36990000000000001</c:v>
                </c:pt>
                <c:pt idx="2">
                  <c:v>0.53490000000000004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9-4AC7-9386-4B88D70EA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82520"/>
        <c:axId val="514185144"/>
      </c:barChart>
      <c:catAx>
        <c:axId val="51418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5144"/>
        <c:crosses val="autoZero"/>
        <c:auto val="1"/>
        <c:lblAlgn val="ctr"/>
        <c:lblOffset val="100"/>
        <c:noMultiLvlLbl val="0"/>
      </c:catAx>
      <c:valAx>
        <c:axId val="51418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18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Q19. As consumer needs change, will you consider suppliers you have never worked with before?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A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6D-451E-A77E-681DA04FFDC0}"/>
              </c:ext>
            </c:extLst>
          </c:dPt>
          <c:dPt>
            <c:idx val="1"/>
            <c:invertIfNegative val="0"/>
            <c:bubble3D val="0"/>
            <c:spPr>
              <a:solidFill>
                <a:srgbClr val="30C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6D-451E-A77E-681DA04FFDC0}"/>
              </c:ext>
            </c:extLst>
          </c:dPt>
          <c:dPt>
            <c:idx val="2"/>
            <c:invertIfNegative val="0"/>
            <c:bubble3D val="0"/>
            <c:spPr>
              <a:solidFill>
                <a:srgbClr val="0032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6D-451E-A77E-681DA04FFDC0}"/>
              </c:ext>
            </c:extLst>
          </c:dPt>
          <c:cat>
            <c:strRef>
              <c:f>'Question 19'!$B$3:$G$3</c:f>
              <c:strCache>
                <c:ptCount val="3"/>
                <c:pt idx="0">
                  <c:v>Not likely</c:v>
                </c:pt>
                <c:pt idx="1">
                  <c:v>Somewhat likely</c:v>
                </c:pt>
                <c:pt idx="2">
                  <c:v>Very likely</c:v>
                </c:pt>
              </c:strCache>
            </c:strRef>
          </c:cat>
          <c:val>
            <c:numRef>
              <c:f>'Question 19'!$B$4:$G$4</c:f>
              <c:numCache>
                <c:formatCode>0%</c:formatCode>
                <c:ptCount val="3"/>
                <c:pt idx="0">
                  <c:v>0.13400000000000001</c:v>
                </c:pt>
                <c:pt idx="1">
                  <c:v>0.48499999999999999</c:v>
                </c:pt>
                <c:pt idx="2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D-451E-A77E-681DA04FF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372704"/>
        <c:axId val="527365160"/>
      </c:barChart>
      <c:catAx>
        <c:axId val="5273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65160"/>
        <c:crosses val="autoZero"/>
        <c:auto val="1"/>
        <c:lblAlgn val="ctr"/>
        <c:lblOffset val="100"/>
        <c:noMultiLvlLbl val="0"/>
      </c:catAx>
      <c:valAx>
        <c:axId val="52736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37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1"/>
                </a:solidFill>
              </a:rPr>
              <a:t>Q20. Which marketing activities do you plan once recovery commences?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'Question 20'!$A$4:$A$9</c:f>
              <c:strCache>
                <c:ptCount val="6"/>
                <c:pt idx="0">
                  <c:v>None</c:v>
                </c:pt>
                <c:pt idx="1">
                  <c:v>Advertising</c:v>
                </c:pt>
                <c:pt idx="2">
                  <c:v>Sales</c:v>
                </c:pt>
                <c:pt idx="3">
                  <c:v>Co-op campaigns</c:v>
                </c:pt>
                <c:pt idx="4">
                  <c:v>Digital</c:v>
                </c:pt>
                <c:pt idx="5">
                  <c:v>Social</c:v>
                </c:pt>
              </c:strCache>
            </c:strRef>
          </c:cat>
          <c:val>
            <c:numRef>
              <c:f>'Question 20'!$B$4:$B$9</c:f>
              <c:numCache>
                <c:formatCode>0%</c:formatCode>
                <c:ptCount val="6"/>
                <c:pt idx="0">
                  <c:v>2.6599999999999999E-2</c:v>
                </c:pt>
                <c:pt idx="1">
                  <c:v>0.27910000000000001</c:v>
                </c:pt>
                <c:pt idx="2">
                  <c:v>0.36880000000000002</c:v>
                </c:pt>
                <c:pt idx="3">
                  <c:v>0.41089999999999999</c:v>
                </c:pt>
                <c:pt idx="4">
                  <c:v>0.50939999999999996</c:v>
                </c:pt>
                <c:pt idx="5">
                  <c:v>0.65339999999999998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2-4341-B517-ECBA2ADCB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587672"/>
        <c:axId val="474579472"/>
      </c:barChart>
      <c:catAx>
        <c:axId val="47458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79472"/>
        <c:crosses val="autoZero"/>
        <c:auto val="1"/>
        <c:lblAlgn val="ctr"/>
        <c:lblOffset val="100"/>
        <c:noMultiLvlLbl val="0"/>
      </c:catAx>
      <c:valAx>
        <c:axId val="47457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8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Q2. Region of Company´s Main Operation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2'!$A$6:$A$9</c:f>
              <c:strCache>
                <c:ptCount val="4"/>
                <c:pt idx="0">
                  <c:v>The Americas</c:v>
                </c:pt>
                <c:pt idx="1">
                  <c:v>Europe</c:v>
                </c:pt>
                <c:pt idx="2">
                  <c:v>Australia/New Zealand</c:v>
                </c:pt>
                <c:pt idx="3">
                  <c:v>Asia</c:v>
                </c:pt>
              </c:strCache>
            </c:strRef>
          </c:cat>
          <c:val>
            <c:numRef>
              <c:f>'Question 2'!$B$6:$B$9</c:f>
              <c:numCache>
                <c:formatCode>0%</c:formatCode>
                <c:ptCount val="4"/>
                <c:pt idx="0">
                  <c:v>0.33439999999999998</c:v>
                </c:pt>
                <c:pt idx="1">
                  <c:v>0.43519999999999998</c:v>
                </c:pt>
                <c:pt idx="2">
                  <c:v>2.6599999999999999E-2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7-4BA5-86C2-80F85B4A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7258328"/>
        <c:axId val="657261936"/>
      </c:barChart>
      <c:catAx>
        <c:axId val="657258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61936"/>
        <c:crosses val="autoZero"/>
        <c:auto val="1"/>
        <c:lblAlgn val="ctr"/>
        <c:lblOffset val="100"/>
        <c:noMultiLvlLbl val="0"/>
      </c:catAx>
      <c:valAx>
        <c:axId val="65726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5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chemeClr val="tx1"/>
                </a:solidFill>
              </a:rPr>
              <a:t>Q4. Pre COVID-19 Full Time Workforce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COMPARING!$A$5</c:f>
              <c:strCache>
                <c:ptCount val="1"/>
                <c:pt idx="0">
                  <c:v>&lt;10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COMPARING!$B$4:$H$4</c:f>
              <c:strCache>
                <c:ptCount val="4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THE AMERICAS</c:v>
                </c:pt>
              </c:strCache>
            </c:strRef>
          </c:cat>
          <c:val>
            <c:numRef>
              <c:f>COMPARING!$B$5:$H$5</c:f>
              <c:numCache>
                <c:formatCode>0%</c:formatCode>
                <c:ptCount val="4"/>
                <c:pt idx="0">
                  <c:v>0.37</c:v>
                </c:pt>
                <c:pt idx="1">
                  <c:v>0.45829999999999999</c:v>
                </c:pt>
                <c:pt idx="2">
                  <c:v>0.55220000000000002</c:v>
                </c:pt>
                <c:pt idx="3">
                  <c:v>0.5927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5-4AE6-B6C4-98FF713D9969}"/>
            </c:ext>
          </c:extLst>
        </c:ser>
        <c:ser>
          <c:idx val="1"/>
          <c:order val="1"/>
          <c:tx>
            <c:strRef>
              <c:f>COMPARING!$A$6</c:f>
              <c:strCache>
                <c:ptCount val="1"/>
                <c:pt idx="0">
                  <c:v>11-29 employees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COMPARING!$B$4:$H$4</c:f>
              <c:strCache>
                <c:ptCount val="4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THE AMERICAS</c:v>
                </c:pt>
              </c:strCache>
            </c:strRef>
          </c:cat>
          <c:val>
            <c:numRef>
              <c:f>COMPARING!$B$6:$H$6</c:f>
              <c:numCache>
                <c:formatCode>0%</c:formatCode>
                <c:ptCount val="4"/>
                <c:pt idx="0">
                  <c:v>0.16</c:v>
                </c:pt>
                <c:pt idx="1">
                  <c:v>0.125</c:v>
                </c:pt>
                <c:pt idx="2">
                  <c:v>0.1298</c:v>
                </c:pt>
                <c:pt idx="3">
                  <c:v>0.15229999999999999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5-4AE6-B6C4-98FF713D9969}"/>
            </c:ext>
          </c:extLst>
        </c:ser>
        <c:ser>
          <c:idx val="2"/>
          <c:order val="2"/>
          <c:tx>
            <c:strRef>
              <c:f>COMPARING!$A$7</c:f>
              <c:strCache>
                <c:ptCount val="1"/>
                <c:pt idx="0">
                  <c:v>30-100 employees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COMPARING!$B$4:$H$4</c:f>
              <c:strCache>
                <c:ptCount val="4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THE AMERICAS</c:v>
                </c:pt>
              </c:strCache>
            </c:strRef>
          </c:cat>
          <c:val>
            <c:numRef>
              <c:f>COMPARING!$B$7:$H$7</c:f>
              <c:numCache>
                <c:formatCode>0%</c:formatCode>
                <c:ptCount val="4"/>
                <c:pt idx="0">
                  <c:v>0.17</c:v>
                </c:pt>
                <c:pt idx="1">
                  <c:v>0.16669999999999999</c:v>
                </c:pt>
                <c:pt idx="2">
                  <c:v>0.1399</c:v>
                </c:pt>
                <c:pt idx="3">
                  <c:v>0.1258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5-4AE6-B6C4-98FF713D9969}"/>
            </c:ext>
          </c:extLst>
        </c:ser>
        <c:ser>
          <c:idx val="3"/>
          <c:order val="3"/>
          <c:tx>
            <c:strRef>
              <c:f>COMPARING!$A$8</c:f>
              <c:strCache>
                <c:ptCount val="1"/>
                <c:pt idx="0">
                  <c:v>Over 100 employees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COMPARING!$B$4:$H$4</c:f>
              <c:strCache>
                <c:ptCount val="4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THE AMERICAS</c:v>
                </c:pt>
              </c:strCache>
            </c:strRef>
          </c:cat>
          <c:val>
            <c:numRef>
              <c:f>COMPARING!$B$8:$H$8</c:f>
              <c:numCache>
                <c:formatCode>0%</c:formatCode>
                <c:ptCount val="4"/>
                <c:pt idx="0">
                  <c:v>0.3</c:v>
                </c:pt>
                <c:pt idx="1">
                  <c:v>0.25</c:v>
                </c:pt>
                <c:pt idx="2">
                  <c:v>0.17810000000000001</c:v>
                </c:pt>
                <c:pt idx="3">
                  <c:v>0.12909999999999999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25-4AE6-B6C4-98FF713D9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78272"/>
        <c:axId val="72676304"/>
      </c:barChart>
      <c:catAx>
        <c:axId val="726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76304"/>
        <c:crosses val="autoZero"/>
        <c:auto val="1"/>
        <c:lblAlgn val="ctr"/>
        <c:lblOffset val="100"/>
        <c:noMultiLvlLbl val="0"/>
      </c:catAx>
      <c:valAx>
        <c:axId val="7267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7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ysClr val="windowText" lastClr="000000"/>
                </a:solidFill>
              </a:rPr>
              <a:t>Q5. How</a:t>
            </a:r>
            <a:r>
              <a:rPr lang="en-GB" sz="1800" baseline="0" dirty="0">
                <a:solidFill>
                  <a:sysClr val="windowText" lastClr="000000"/>
                </a:solidFill>
              </a:rPr>
              <a:t> is your team working today</a:t>
            </a:r>
          </a:p>
          <a:p>
            <a:pPr>
              <a:defRPr sz="1800">
                <a:solidFill>
                  <a:sysClr val="windowText" lastClr="000000"/>
                </a:solidFill>
              </a:defRPr>
            </a:pPr>
            <a:endParaRPr lang="en-GB" sz="1800" baseline="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COMPARING!$B$4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COMPARING!$A$5:$A$9</c:f>
              <c:strCache>
                <c:ptCount val="5"/>
                <c:pt idx="0">
                  <c:v>Full time, same as pre COVID-19</c:v>
                </c:pt>
                <c:pt idx="1">
                  <c:v>We moved from full time to part time</c:v>
                </c:pt>
                <c:pt idx="2">
                  <c:v>We have laid-off the majority of our team</c:v>
                </c:pt>
                <c:pt idx="3">
                  <c:v>Independent contractors</c:v>
                </c:pt>
                <c:pt idx="4">
                  <c:v>Other</c:v>
                </c:pt>
              </c:strCache>
            </c:strRef>
          </c:cat>
          <c:val>
            <c:numRef>
              <c:f>COMPARING!$B$5:$B$9</c:f>
              <c:numCache>
                <c:formatCode>0%</c:formatCode>
                <c:ptCount val="5"/>
                <c:pt idx="0">
                  <c:v>0.124</c:v>
                </c:pt>
                <c:pt idx="1">
                  <c:v>0.38319999999999999</c:v>
                </c:pt>
                <c:pt idx="2">
                  <c:v>0.20930000000000001</c:v>
                </c:pt>
                <c:pt idx="3">
                  <c:v>0.12620000000000001</c:v>
                </c:pt>
                <c:pt idx="4">
                  <c:v>0.21709999999999999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4-49B2-9E56-0C8134A20D72}"/>
            </c:ext>
          </c:extLst>
        </c:ser>
        <c:ser>
          <c:idx val="1"/>
          <c:order val="1"/>
          <c:tx>
            <c:strRef>
              <c:f>COMPARING!$C$4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COMPARING!$A$5:$A$9</c:f>
              <c:strCache>
                <c:ptCount val="5"/>
                <c:pt idx="0">
                  <c:v>Full time, same as pre COVID-19</c:v>
                </c:pt>
                <c:pt idx="1">
                  <c:v>We moved from full time to part time</c:v>
                </c:pt>
                <c:pt idx="2">
                  <c:v>We have laid-off the majority of our team</c:v>
                </c:pt>
                <c:pt idx="3">
                  <c:v>Independent contractors</c:v>
                </c:pt>
                <c:pt idx="4">
                  <c:v>Other</c:v>
                </c:pt>
              </c:strCache>
            </c:strRef>
          </c:cat>
          <c:val>
            <c:numRef>
              <c:f>COMPARING!$C$5:$C$9</c:f>
            </c:numRef>
          </c:val>
          <c:extLst>
            <c:ext xmlns:c16="http://schemas.microsoft.com/office/drawing/2014/chart" uri="{C3380CC4-5D6E-409C-BE32-E72D297353CC}">
              <c16:uniqueId val="{00000001-3454-49B2-9E56-0C8134A20D72}"/>
            </c:ext>
          </c:extLst>
        </c:ser>
        <c:ser>
          <c:idx val="2"/>
          <c:order val="2"/>
          <c:tx>
            <c:strRef>
              <c:f>COMPARING!$D$4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COMPARING!$A$5:$A$9</c:f>
              <c:strCache>
                <c:ptCount val="5"/>
                <c:pt idx="0">
                  <c:v>Full time, same as pre COVID-19</c:v>
                </c:pt>
                <c:pt idx="1">
                  <c:v>We moved from full time to part time</c:v>
                </c:pt>
                <c:pt idx="2">
                  <c:v>We have laid-off the majority of our team</c:v>
                </c:pt>
                <c:pt idx="3">
                  <c:v>Independent contractors</c:v>
                </c:pt>
                <c:pt idx="4">
                  <c:v>Other</c:v>
                </c:pt>
              </c:strCache>
            </c:strRef>
          </c:cat>
          <c:val>
            <c:numRef>
              <c:f>COMPARING!$D$5:$D$9</c:f>
              <c:numCache>
                <c:formatCode>0%</c:formatCode>
                <c:ptCount val="5"/>
                <c:pt idx="0">
                  <c:v>0.16769999999999999</c:v>
                </c:pt>
                <c:pt idx="1">
                  <c:v>0.20960000000000001</c:v>
                </c:pt>
                <c:pt idx="2">
                  <c:v>0.20960000000000001</c:v>
                </c:pt>
                <c:pt idx="3">
                  <c:v>0.27539999999999998</c:v>
                </c:pt>
                <c:pt idx="4">
                  <c:v>0.18559999999999999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54-49B2-9E56-0C8134A20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050968"/>
        <c:axId val="689049328"/>
      </c:barChart>
      <c:catAx>
        <c:axId val="68905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049328"/>
        <c:crosses val="autoZero"/>
        <c:auto val="1"/>
        <c:lblAlgn val="ctr"/>
        <c:lblOffset val="100"/>
        <c:noMultiLvlLbl val="0"/>
      </c:catAx>
      <c:valAx>
        <c:axId val="68904932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0509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b="0" dirty="0">
                <a:effectLst/>
              </a:rPr>
              <a:t>Q14. </a:t>
            </a:r>
            <a:r>
              <a:rPr lang="en-GB" b="0" dirty="0">
                <a:effectLst/>
              </a:rPr>
              <a:t>Under the current circumstances, with no government intervention, how long would you be able to sustain your business?</a:t>
            </a:r>
          </a:p>
          <a:p>
            <a:pPr>
              <a:defRPr/>
            </a:pP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22597607118106E-2"/>
          <c:y val="0.33102384751287295"/>
          <c:w val="0.89219659028683407"/>
          <c:h val="0.57580072125089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14'!$A$4:$A$7</c:f>
              <c:strCache>
                <c:ptCount val="4"/>
                <c:pt idx="0">
                  <c:v>1-3 months</c:v>
                </c:pt>
                <c:pt idx="1">
                  <c:v>4-6 months</c:v>
                </c:pt>
                <c:pt idx="2">
                  <c:v>7-10 months</c:v>
                </c:pt>
                <c:pt idx="3">
                  <c:v>10+</c:v>
                </c:pt>
              </c:strCache>
            </c:strRef>
          </c:cat>
          <c:val>
            <c:numRef>
              <c:f>'Question 14'!$B$4:$B$7</c:f>
              <c:numCache>
                <c:formatCode>0%</c:formatCode>
                <c:ptCount val="4"/>
                <c:pt idx="0">
                  <c:v>0.3034</c:v>
                </c:pt>
                <c:pt idx="1">
                  <c:v>0.35549999999999998</c:v>
                </c:pt>
                <c:pt idx="2">
                  <c:v>0.1573</c:v>
                </c:pt>
                <c:pt idx="3">
                  <c:v>0.18379999999999999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6-4C49-8C36-6AFE62ADD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  <c:majorUnit val="0.1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ysClr val="windowText" lastClr="000000"/>
                </a:solidFill>
              </a:rPr>
              <a:t>Q8. What</a:t>
            </a:r>
            <a:r>
              <a:rPr lang="en-GB" sz="1800" baseline="0" dirty="0">
                <a:solidFill>
                  <a:sysClr val="windowText" lastClr="000000"/>
                </a:solidFill>
              </a:rPr>
              <a:t> top 3 data sources are you using to help you cope with the crisis?</a:t>
            </a:r>
            <a:endParaRPr lang="en-GB" sz="18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'WORLD´S COMPARISON'!$A$4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COMPARISON'!$B$4:$J$4</c:f>
            </c:numRef>
          </c:val>
          <c:extLst>
            <c:ext xmlns:c16="http://schemas.microsoft.com/office/drawing/2014/chart" uri="{C3380CC4-5D6E-409C-BE32-E72D297353CC}">
              <c16:uniqueId val="{00000000-271A-43ED-A9A0-72BD8076D578}"/>
            </c:ext>
          </c:extLst>
        </c:ser>
        <c:ser>
          <c:idx val="1"/>
          <c:order val="1"/>
          <c:tx>
            <c:strRef>
              <c:f>'WORLD´S COMPARISON'!$A$5</c:f>
              <c:strCache>
                <c:ptCount val="1"/>
                <c:pt idx="0">
                  <c:v>Travel tech firms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COMPARISON'!$B$5:$J$5</c:f>
              <c:numCache>
                <c:formatCode>0%</c:formatCode>
                <c:ptCount val="5"/>
                <c:pt idx="0">
                  <c:v>0.23</c:v>
                </c:pt>
                <c:pt idx="1">
                  <c:v>0.04</c:v>
                </c:pt>
                <c:pt idx="2">
                  <c:v>0.11</c:v>
                </c:pt>
                <c:pt idx="3">
                  <c:v>0.03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A-43ED-A9A0-72BD8076D578}"/>
            </c:ext>
          </c:extLst>
        </c:ser>
        <c:ser>
          <c:idx val="2"/>
          <c:order val="2"/>
          <c:tx>
            <c:strRef>
              <c:f>'WORLD´S COMPARISON'!$A$6</c:f>
              <c:strCache>
                <c:ptCount val="1"/>
                <c:pt idx="0">
                  <c:v>International tourism organisations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COMPARISON'!$B$6:$J$6</c:f>
              <c:numCache>
                <c:formatCode>0%</c:formatCode>
                <c:ptCount val="5"/>
                <c:pt idx="0">
                  <c:v>0.26</c:v>
                </c:pt>
                <c:pt idx="1">
                  <c:v>0.08</c:v>
                </c:pt>
                <c:pt idx="2">
                  <c:v>0.15</c:v>
                </c:pt>
                <c:pt idx="3">
                  <c:v>0.23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A-43ED-A9A0-72BD8076D578}"/>
            </c:ext>
          </c:extLst>
        </c:ser>
        <c:ser>
          <c:idx val="3"/>
          <c:order val="3"/>
          <c:tx>
            <c:strRef>
              <c:f>'WORLD´S COMPARISON'!$A$7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COMPARISON'!$B$7:$J$7</c:f>
              <c:numCache>
                <c:formatCode>0%</c:formatCode>
                <c:ptCount val="5"/>
                <c:pt idx="0">
                  <c:v>0.23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0.2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1A-43ED-A9A0-72BD8076D578}"/>
            </c:ext>
          </c:extLst>
        </c:ser>
        <c:ser>
          <c:idx val="4"/>
          <c:order val="4"/>
          <c:tx>
            <c:strRef>
              <c:f>'WORLD´S COMPARISON'!$A$8</c:f>
              <c:strCache>
                <c:ptCount val="1"/>
                <c:pt idx="0">
                  <c:v>Industry friends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COMPARISON'!$B$8:$J$8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0.38</c:v>
                </c:pt>
                <c:pt idx="2">
                  <c:v>0.36</c:v>
                </c:pt>
                <c:pt idx="3">
                  <c:v>0.5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A-43ED-A9A0-72BD8076D578}"/>
            </c:ext>
          </c:extLst>
        </c:ser>
        <c:ser>
          <c:idx val="5"/>
          <c:order val="5"/>
          <c:tx>
            <c:strRef>
              <c:f>'WORLD´S COMPARISON'!$A$9</c:f>
              <c:strCache>
                <c:ptCount val="1"/>
                <c:pt idx="0">
                  <c:v>Trade media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COMPARISON'!$B$9:$J$9</c:f>
              <c:numCache>
                <c:formatCode>0%</c:formatCode>
                <c:ptCount val="5"/>
                <c:pt idx="0">
                  <c:v>0.34</c:v>
                </c:pt>
                <c:pt idx="1">
                  <c:v>0.38</c:v>
                </c:pt>
                <c:pt idx="2">
                  <c:v>0.45</c:v>
                </c:pt>
                <c:pt idx="3">
                  <c:v>0.51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1A-43ED-A9A0-72BD8076D578}"/>
            </c:ext>
          </c:extLst>
        </c:ser>
        <c:ser>
          <c:idx val="6"/>
          <c:order val="6"/>
          <c:tx>
            <c:strRef>
              <c:f>'WORLD´S COMPARISON'!$A$10</c:f>
              <c:strCache>
                <c:ptCount val="1"/>
                <c:pt idx="0">
                  <c:v>Your National Government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COMPARISON'!$B$10:$J$10</c:f>
              <c:numCache>
                <c:formatCode>0%</c:formatCode>
                <c:ptCount val="5"/>
                <c:pt idx="0">
                  <c:v>0.5</c:v>
                </c:pt>
                <c:pt idx="1">
                  <c:v>0.71</c:v>
                </c:pt>
                <c:pt idx="2">
                  <c:v>0.49</c:v>
                </c:pt>
                <c:pt idx="3">
                  <c:v>0.25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1A-43ED-A9A0-72BD8076D578}"/>
            </c:ext>
          </c:extLst>
        </c:ser>
        <c:ser>
          <c:idx val="7"/>
          <c:order val="7"/>
          <c:tx>
            <c:strRef>
              <c:f>'WORLD´S COMPARISON'!$A$11</c:f>
              <c:strCache>
                <c:ptCount val="1"/>
                <c:pt idx="0">
                  <c:v>Destinations (DMOs)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COMPARISON'!$B$11:$J$11</c:f>
              <c:numCache>
                <c:formatCode>0%</c:formatCode>
                <c:ptCount val="5"/>
                <c:pt idx="0">
                  <c:v>0.52</c:v>
                </c:pt>
                <c:pt idx="1">
                  <c:v>0.57999999999999996</c:v>
                </c:pt>
                <c:pt idx="2">
                  <c:v>0.39</c:v>
                </c:pt>
                <c:pt idx="3">
                  <c:v>0.46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1A-43ED-A9A0-72BD8076D578}"/>
            </c:ext>
          </c:extLst>
        </c:ser>
        <c:ser>
          <c:idx val="8"/>
          <c:order val="8"/>
          <c:tx>
            <c:strRef>
              <c:f>'WORLD´S COMPARISON'!$A$12</c:f>
              <c:strCache>
                <c:ptCount val="1"/>
                <c:pt idx="0">
                  <c:v>TOs/travel agencies associations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'WORLD´S COMPARISON'!$B$3:$J$3</c:f>
              <c:strCache>
                <c:ptCount val="5"/>
                <c:pt idx="0">
                  <c:v>ASIA</c:v>
                </c:pt>
                <c:pt idx="1">
                  <c:v>AUSTRALIA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'WORLD´S COMPARISON'!$B$12:$J$12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0.54</c:v>
                </c:pt>
                <c:pt idx="2">
                  <c:v>0.74</c:v>
                </c:pt>
                <c:pt idx="3">
                  <c:v>0.72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1A-43ED-A9A0-72BD8076D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882760"/>
        <c:axId val="509883088"/>
      </c:barChart>
      <c:catAx>
        <c:axId val="50988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83088"/>
        <c:crosses val="autoZero"/>
        <c:auto val="1"/>
        <c:lblAlgn val="ctr"/>
        <c:lblOffset val="100"/>
        <c:noMultiLvlLbl val="0"/>
      </c:catAx>
      <c:valAx>
        <c:axId val="50988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8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ysClr val="windowText" lastClr="000000"/>
                </a:solidFill>
              </a:rPr>
              <a:t>Q9. Which</a:t>
            </a:r>
            <a:r>
              <a:rPr lang="en-GB" sz="1800" baseline="0" dirty="0">
                <a:solidFill>
                  <a:sysClr val="windowText" lastClr="000000"/>
                </a:solidFill>
              </a:rPr>
              <a:t> channels are you using with your clients during lockdown? Please rank by order of relevance</a:t>
            </a:r>
            <a:endParaRPr lang="en-GB" sz="18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9'!$A$5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'Question 9'!$B$5:$M$5</c:f>
              <c:numCache>
                <c:formatCode>General</c:formatCode>
                <c:ptCount val="1"/>
                <c:pt idx="0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C-4CDD-8219-116B3E80D628}"/>
            </c:ext>
          </c:extLst>
        </c:ser>
        <c:ser>
          <c:idx val="1"/>
          <c:order val="1"/>
          <c:tx>
            <c:strRef>
              <c:f>'Question 9'!$A$6</c:f>
              <c:strCache>
                <c:ptCount val="1"/>
                <c:pt idx="0">
                  <c:v>Telephone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'Question 9'!$B$6:$M$6</c:f>
              <c:numCache>
                <c:formatCode>General</c:formatCode>
                <c:ptCount val="1"/>
                <c:pt idx="0">
                  <c:v>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C-4CDD-8219-116B3E80D628}"/>
            </c:ext>
          </c:extLst>
        </c:ser>
        <c:ser>
          <c:idx val="2"/>
          <c:order val="2"/>
          <c:tx>
            <c:strRef>
              <c:f>'Question 9'!$A$7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'Question 9'!$B$7:$M$7</c:f>
              <c:numCache>
                <c:formatCode>General</c:formatCode>
                <c:ptCount val="1"/>
                <c:pt idx="0">
                  <c:v>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C-4CDD-8219-116B3E80D628}"/>
            </c:ext>
          </c:extLst>
        </c:ser>
        <c:ser>
          <c:idx val="3"/>
          <c:order val="3"/>
          <c:tx>
            <c:strRef>
              <c:f>'Question 9'!$A$8</c:f>
              <c:strCache>
                <c:ptCount val="1"/>
                <c:pt idx="0">
                  <c:v>Video conference/webinars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'Question 9'!$B$8:$M$8</c:f>
              <c:numCache>
                <c:formatCode>General</c:formatCode>
                <c:ptCount val="1"/>
                <c:pt idx="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C-4CDD-8219-116B3E80D628}"/>
            </c:ext>
          </c:extLst>
        </c:ser>
        <c:ser>
          <c:idx val="4"/>
          <c:order val="4"/>
          <c:tx>
            <c:strRef>
              <c:f>'Question 9'!$A$9</c:f>
              <c:strCache>
                <c:ptCount val="1"/>
                <c:pt idx="0">
                  <c:v>Live chat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'Question 9'!$B$9:$M$9</c:f>
              <c:numCache>
                <c:formatCode>General</c:formatCode>
                <c:ptCount val="1"/>
                <c:pt idx="0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8C-4CDD-8219-116B3E80D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039024"/>
        <c:axId val="496038368"/>
      </c:barChart>
      <c:catAx>
        <c:axId val="49603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6038368"/>
        <c:crosses val="autoZero"/>
        <c:auto val="1"/>
        <c:lblAlgn val="ctr"/>
        <c:lblOffset val="100"/>
        <c:noMultiLvlLbl val="0"/>
      </c:catAx>
      <c:valAx>
        <c:axId val="49603836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039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Q12.</a:t>
            </a:r>
            <a:r>
              <a:rPr lang="en-GB" sz="1800" baseline="0" dirty="0"/>
              <a:t> </a:t>
            </a:r>
            <a:r>
              <a:rPr lang="en-GB" sz="1800" dirty="0"/>
              <a:t>How important are the following actions that destination organizations can do to help you once recovery commences?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12'!$B$3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12'!$B$4:$B$11</c:f>
              <c:numCache>
                <c:formatCode>0%</c:formatCode>
                <c:ptCount val="8"/>
                <c:pt idx="0">
                  <c:v>0.34549999999999997</c:v>
                </c:pt>
                <c:pt idx="1">
                  <c:v>0.12959999999999999</c:v>
                </c:pt>
                <c:pt idx="2">
                  <c:v>0.1152</c:v>
                </c:pt>
                <c:pt idx="3">
                  <c:v>6.4199999999999993E-2</c:v>
                </c:pt>
                <c:pt idx="4">
                  <c:v>0.1074</c:v>
                </c:pt>
                <c:pt idx="5">
                  <c:v>0.1285</c:v>
                </c:pt>
                <c:pt idx="6">
                  <c:v>8.3100000000000007E-2</c:v>
                </c:pt>
                <c:pt idx="7">
                  <c:v>7.3099999999999998E-2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6-4F5D-8FFC-6484F90D82D0}"/>
            </c:ext>
          </c:extLst>
        </c:ser>
        <c:ser>
          <c:idx val="1"/>
          <c:order val="1"/>
          <c:tx>
            <c:strRef>
              <c:f>'Question 12'!$C$3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12'!$C$4:$C$11</c:f>
            </c:numRef>
          </c:val>
          <c:extLst>
            <c:ext xmlns:c16="http://schemas.microsoft.com/office/drawing/2014/chart" uri="{C3380CC4-5D6E-409C-BE32-E72D297353CC}">
              <c16:uniqueId val="{00000001-AD46-4F5D-8FFC-6484F90D82D0}"/>
            </c:ext>
          </c:extLst>
        </c:ser>
        <c:ser>
          <c:idx val="2"/>
          <c:order val="2"/>
          <c:tx>
            <c:strRef>
              <c:f>'Question 12'!$D$3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12'!$D$4:$D$11</c:f>
              <c:numCache>
                <c:formatCode>0%</c:formatCode>
                <c:ptCount val="8"/>
                <c:pt idx="0">
                  <c:v>0.45960000000000001</c:v>
                </c:pt>
                <c:pt idx="1">
                  <c:v>0.50939999999999996</c:v>
                </c:pt>
                <c:pt idx="2">
                  <c:v>0.47070000000000001</c:v>
                </c:pt>
                <c:pt idx="3">
                  <c:v>0.45290000000000002</c:v>
                </c:pt>
                <c:pt idx="4">
                  <c:v>0.4153</c:v>
                </c:pt>
                <c:pt idx="5">
                  <c:v>0.33329999999999999</c:v>
                </c:pt>
                <c:pt idx="6">
                  <c:v>0.32669999999999999</c:v>
                </c:pt>
                <c:pt idx="7">
                  <c:v>0.2492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6-4F5D-8FFC-6484F90D82D0}"/>
            </c:ext>
          </c:extLst>
        </c:ser>
        <c:ser>
          <c:idx val="3"/>
          <c:order val="3"/>
          <c:tx>
            <c:strRef>
              <c:f>'Question 12'!$E$3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12'!$E$4:$E$11</c:f>
            </c:numRef>
          </c:val>
          <c:extLst>
            <c:ext xmlns:c16="http://schemas.microsoft.com/office/drawing/2014/chart" uri="{C3380CC4-5D6E-409C-BE32-E72D297353CC}">
              <c16:uniqueId val="{00000003-AD46-4F5D-8FFC-6484F90D82D0}"/>
            </c:ext>
          </c:extLst>
        </c:ser>
        <c:ser>
          <c:idx val="4"/>
          <c:order val="4"/>
          <c:tx>
            <c:strRef>
              <c:f>'Question 12'!$F$3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12'!$F$4:$F$11</c:f>
              <c:numCache>
                <c:formatCode>0%</c:formatCode>
                <c:ptCount val="8"/>
                <c:pt idx="0">
                  <c:v>0.19489999999999999</c:v>
                </c:pt>
                <c:pt idx="1">
                  <c:v>0.36099999999999999</c:v>
                </c:pt>
                <c:pt idx="2">
                  <c:v>0.41420000000000001</c:v>
                </c:pt>
                <c:pt idx="3">
                  <c:v>0.48280000000000001</c:v>
                </c:pt>
                <c:pt idx="4">
                  <c:v>0.47729999999999989</c:v>
                </c:pt>
                <c:pt idx="5">
                  <c:v>0.53820000000000001</c:v>
                </c:pt>
                <c:pt idx="6">
                  <c:v>0.59030000000000005</c:v>
                </c:pt>
                <c:pt idx="7">
                  <c:v>0.67769999999999997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46-4F5D-8FFC-6484F90D82D0}"/>
            </c:ext>
          </c:extLst>
        </c:ser>
        <c:ser>
          <c:idx val="5"/>
          <c:order val="5"/>
          <c:tx>
            <c:strRef>
              <c:f>'Question 12'!$G$3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12'!$A$4:$A$11</c:f>
              <c:strCache>
                <c:ptCount val="8"/>
                <c:pt idx="0">
                  <c:v>Joint online calls</c:v>
                </c:pt>
                <c:pt idx="1">
                  <c:v>Marketing webinars</c:v>
                </c:pt>
                <c:pt idx="2">
                  <c:v>Info hub for trade partners</c:v>
                </c:pt>
                <c:pt idx="3">
                  <c:v>Industry and media updates</c:v>
                </c:pt>
                <c:pt idx="4">
                  <c:v>Training sessions</c:v>
                </c:pt>
                <c:pt idx="5">
                  <c:v>Marketing campaigns for consumers </c:v>
                </c:pt>
                <c:pt idx="6">
                  <c:v>Presenting useful and timely data</c:v>
                </c:pt>
                <c:pt idx="7">
                  <c:v>Introducing a health and safety certification </c:v>
                </c:pt>
              </c:strCache>
            </c:strRef>
          </c:cat>
          <c:val>
            <c:numRef>
              <c:f>'Question 12'!$G$4:$G$11</c:f>
            </c:numRef>
          </c:val>
          <c:extLst>
            <c:ext xmlns:c16="http://schemas.microsoft.com/office/drawing/2014/chart" uri="{C3380CC4-5D6E-409C-BE32-E72D297353CC}">
              <c16:uniqueId val="{00000005-AD46-4F5D-8FFC-6484F90D82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3202736"/>
        <c:axId val="683203064"/>
      </c:barChart>
      <c:catAx>
        <c:axId val="68320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203064"/>
        <c:crosses val="autoZero"/>
        <c:auto val="1"/>
        <c:lblAlgn val="ctr"/>
        <c:lblOffset val="100"/>
        <c:noMultiLvlLbl val="0"/>
      </c:catAx>
      <c:valAx>
        <c:axId val="683203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20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Q16 Considering</a:t>
            </a:r>
            <a:r>
              <a:rPr lang="en-GB" sz="1800" baseline="0" dirty="0"/>
              <a:t> your role will change going forward, d</a:t>
            </a:r>
            <a:r>
              <a:rPr lang="en-GB" sz="1800" dirty="0"/>
              <a:t>o you think you will be doing More, Same or Less in 2020?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16'!$B$3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16'!$B$4:$B$11</c:f>
              <c:numCache>
                <c:formatCode>0%</c:formatCode>
                <c:ptCount val="8"/>
                <c:pt idx="0">
                  <c:v>0.30449999999999999</c:v>
                </c:pt>
                <c:pt idx="1">
                  <c:v>0.28570000000000001</c:v>
                </c:pt>
                <c:pt idx="2">
                  <c:v>8.8599999999999998E-2</c:v>
                </c:pt>
                <c:pt idx="3">
                  <c:v>6.4199999999999993E-2</c:v>
                </c:pt>
                <c:pt idx="4">
                  <c:v>7.6399999999999996E-2</c:v>
                </c:pt>
                <c:pt idx="5">
                  <c:v>6.2E-2</c:v>
                </c:pt>
                <c:pt idx="6">
                  <c:v>2.5499999999999998E-2</c:v>
                </c:pt>
                <c:pt idx="7">
                  <c:v>3.9899999999999998E-2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5-42CD-BA8A-CCB0E5803513}"/>
            </c:ext>
          </c:extLst>
        </c:ser>
        <c:ser>
          <c:idx val="1"/>
          <c:order val="1"/>
          <c:tx>
            <c:strRef>
              <c:f>'Question 16'!$C$3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16'!$C$4:$C$11</c:f>
            </c:numRef>
          </c:val>
          <c:extLst>
            <c:ext xmlns:c16="http://schemas.microsoft.com/office/drawing/2014/chart" uri="{C3380CC4-5D6E-409C-BE32-E72D297353CC}">
              <c16:uniqueId val="{00000001-6565-42CD-BA8A-CCB0E5803513}"/>
            </c:ext>
          </c:extLst>
        </c:ser>
        <c:ser>
          <c:idx val="2"/>
          <c:order val="2"/>
          <c:tx>
            <c:strRef>
              <c:f>'Question 16'!$D$3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16'!$D$4:$D$11</c:f>
              <c:numCache>
                <c:formatCode>0%</c:formatCode>
                <c:ptCount val="8"/>
                <c:pt idx="0">
                  <c:v>0.47729999999999989</c:v>
                </c:pt>
                <c:pt idx="1">
                  <c:v>0.41420000000000001</c:v>
                </c:pt>
                <c:pt idx="2">
                  <c:v>0.43190000000000001</c:v>
                </c:pt>
                <c:pt idx="3">
                  <c:v>0.4264</c:v>
                </c:pt>
                <c:pt idx="4">
                  <c:v>0.32450000000000001</c:v>
                </c:pt>
                <c:pt idx="5">
                  <c:v>0.33550000000000002</c:v>
                </c:pt>
                <c:pt idx="6">
                  <c:v>0.309</c:v>
                </c:pt>
                <c:pt idx="7">
                  <c:v>0.26469999999999999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5-42CD-BA8A-CCB0E5803513}"/>
            </c:ext>
          </c:extLst>
        </c:ser>
        <c:ser>
          <c:idx val="3"/>
          <c:order val="3"/>
          <c:tx>
            <c:strRef>
              <c:f>'Question 16'!$E$3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16'!$E$4:$E$11</c:f>
            </c:numRef>
          </c:val>
          <c:extLst>
            <c:ext xmlns:c16="http://schemas.microsoft.com/office/drawing/2014/chart" uri="{C3380CC4-5D6E-409C-BE32-E72D297353CC}">
              <c16:uniqueId val="{00000003-6565-42CD-BA8A-CCB0E5803513}"/>
            </c:ext>
          </c:extLst>
        </c:ser>
        <c:ser>
          <c:idx val="4"/>
          <c:order val="4"/>
          <c:tx>
            <c:strRef>
              <c:f>'Question 16'!$F$3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16'!$F$4:$F$11</c:f>
              <c:numCache>
                <c:formatCode>0%</c:formatCode>
                <c:ptCount val="8"/>
                <c:pt idx="0">
                  <c:v>0.2248</c:v>
                </c:pt>
                <c:pt idx="1">
                  <c:v>0.309</c:v>
                </c:pt>
                <c:pt idx="2">
                  <c:v>0.48170000000000002</c:v>
                </c:pt>
                <c:pt idx="3">
                  <c:v>0.51159999999999994</c:v>
                </c:pt>
                <c:pt idx="4">
                  <c:v>0.60130000000000006</c:v>
                </c:pt>
                <c:pt idx="5">
                  <c:v>0.6069</c:v>
                </c:pt>
                <c:pt idx="6">
                  <c:v>0.67220000000000002</c:v>
                </c:pt>
                <c:pt idx="7">
                  <c:v>0.69989999999999997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5-42CD-BA8A-CCB0E5803513}"/>
            </c:ext>
          </c:extLst>
        </c:ser>
        <c:ser>
          <c:idx val="5"/>
          <c:order val="5"/>
          <c:tx>
            <c:strRef>
              <c:f>'Question 16'!$G$3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16'!$A$4:$A$11</c:f>
              <c:strCache>
                <c:ptCount val="8"/>
                <c:pt idx="0">
                  <c:v>Offer price reductions</c:v>
                </c:pt>
                <c:pt idx="1">
                  <c:v>Increase your marketing and advertising spend</c:v>
                </c:pt>
                <c:pt idx="2">
                  <c:v>Offer insurance policies</c:v>
                </c:pt>
                <c:pt idx="3">
                  <c:v>Diversify or change your source markets</c:v>
                </c:pt>
                <c:pt idx="4">
                  <c:v>Create new partnerships with new buyers or suppliers</c:v>
                </c:pt>
                <c:pt idx="5">
                  <c:v>Diversify or change your product/destination offerings</c:v>
                </c:pt>
                <c:pt idx="6">
                  <c:v>Expand customer communication channels</c:v>
                </c:pt>
                <c:pt idx="7">
                  <c:v>Modify cancellation policies or T&amp;C</c:v>
                </c:pt>
              </c:strCache>
            </c:strRef>
          </c:cat>
          <c:val>
            <c:numRef>
              <c:f>'Question 16'!$G$4:$G$11</c:f>
            </c:numRef>
          </c:val>
          <c:extLst>
            <c:ext xmlns:c16="http://schemas.microsoft.com/office/drawing/2014/chart" uri="{C3380CC4-5D6E-409C-BE32-E72D297353CC}">
              <c16:uniqueId val="{00000005-6565-42CD-BA8A-CCB0E58035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2518056"/>
        <c:axId val="682514776"/>
      </c:barChart>
      <c:catAx>
        <c:axId val="68251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14776"/>
        <c:crosses val="autoZero"/>
        <c:auto val="1"/>
        <c:lblAlgn val="ctr"/>
        <c:lblOffset val="100"/>
        <c:noMultiLvlLbl val="0"/>
      </c:catAx>
      <c:valAx>
        <c:axId val="68251477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1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56780303030303"/>
          <c:y val="0.91369103251747186"/>
          <c:w val="0.21845025252525252"/>
          <c:h val="6.208490058595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GLOBAL!$A$5:$A$14</cx:f>
        <cx:lvl ptCount="10">
          <cx:pt idx="0">Designing new products</cx:pt>
          <cx:pt idx="1">Adjusting the business model</cx:pt>
          <cx:pt idx="2">Focusing on training programmes</cx:pt>
          <cx:pt idx="3">Strengthening customer service</cx:pt>
          <cx:pt idx="4">Improving the current products</cx:pt>
          <cx:pt idx="5">Investing in technology for enhancing product and customer service</cx:pt>
          <cx:pt idx="6">Reviewing internal docs (T&amp;C, insurance policies)</cx:pt>
          <cx:pt idx="7">Examining new destinations</cx:pt>
          <cx:pt idx="8">Examining new audiences</cx:pt>
          <cx:pt idx="9">Improving supply base</cx:pt>
        </cx:lvl>
      </cx:strDim>
      <cx:numDim type="size">
        <cx:f>GLOBAL!$B$5:$B$14</cx:f>
        <cx:lvl ptCount="10" formatCode="0%">
          <cx:pt idx="0">0.40999999999999998</cx:pt>
          <cx:pt idx="1">0.40999999999999998</cx:pt>
          <cx:pt idx="2">0.38</cx:pt>
          <cx:pt idx="3">0.38</cx:pt>
          <cx:pt idx="4">0.34000000000000002</cx:pt>
          <cx:pt idx="5">0.26000000000000001</cx:pt>
          <cx:pt idx="6">0.26000000000000001</cx:pt>
          <cx:pt idx="7">0.23999999999999999</cx:pt>
          <cx:pt idx="8">0.14000000000000001</cx:pt>
          <cx:pt idx="9">0.11</cx:pt>
        </cx:lvl>
      </cx:numDim>
    </cx:data>
  </cx:chartData>
  <cx:chart>
    <cx:title pos="t" align="ctr" overlay="0">
      <cx:tx>
        <cx:txData>
          <cx:v>Q7. What top 3 measures is your company implementing during this crisis?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00" b="0" i="0" u="none" strike="noStrike" baseline="0" dirty="0">
              <a:solidFill>
                <a:sysClr val="windowText" lastClr="000000"/>
              </a:solidFill>
              <a:latin typeface="Calibri" panose="020F0502020204030204"/>
            </a:rPr>
            <a:t>Q7. What top 3 measures is your company implementing during this crisis?</a:t>
          </a:r>
        </a:p>
      </cx:txPr>
    </cx:title>
    <cx:plotArea>
      <cx:plotAreaRegion>
        <cx:series layoutId="treemap" uniqueId="{02AE28FF-FA1B-489F-A8DA-BB1D50B748F8}"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/>
                </a:pPr>
                <a:endParaRPr lang="en-US" sz="1800" b="0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n-US" sz="20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Designing new products
41%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en-US" sz="20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Adjusting the business model
41%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Focusing on training programmes
38%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Improving the current products
34%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Investing in technology for enhancing product and customer service
26%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Reviewing internal docs (T&amp;C, insurance policies)
26%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Examining new destinations
24%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Examining new audiences
14%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Calibri" panose="020F0502020204030204"/>
                    </a:rPr>
                    <a:t>Improving supply base
11%</a:t>
                  </a:r>
                </a:p>
              </cx:txPr>
            </cx:dataLabel>
          </cx:dataLabels>
          <cx:dataId val="0"/>
          <cx:layoutPr>
            <cx:parentLabelLayout val="banner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GLOBAL!$A$5:$A$13</cx:f>
        <cx:lvl ptCount="9">
          <cx:pt idx="0">Tour operators/travel agencies associations</cx:pt>
          <cx:pt idx="1">Destinations (DMOs)</cx:pt>
          <cx:pt idx="2">Your National Government</cx:pt>
          <cx:pt idx="3">Trade media</cx:pt>
          <cx:pt idx="4">Industry friends</cx:pt>
          <cx:pt idx="5">Media</cx:pt>
          <cx:pt idx="6">International tourism organisations</cx:pt>
          <cx:pt idx="7">Travel tech firms </cx:pt>
          <cx:pt idx="8">Other </cx:pt>
        </cx:lvl>
      </cx:strDim>
      <cx:numDim type="val">
        <cx:f>GLOBAL!$B$5:$B$13</cx:f>
        <cx:lvl ptCount="9" formatCode="0%">
          <cx:pt idx="0">0.68999999999999995</cx:pt>
          <cx:pt idx="1">0.44</cx:pt>
          <cx:pt idx="2">0.41999999999999998</cx:pt>
          <cx:pt idx="3">0.42999999999999999</cx:pt>
          <cx:pt idx="4">0.38</cx:pt>
          <cx:pt idx="5">0.27000000000000002</cx:pt>
          <cx:pt idx="6">0.20000000000000001</cx:pt>
          <cx:pt idx="7">0.11</cx:pt>
          <cx:pt idx="8">0.059999999999999998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800" b="0" i="0" u="none" strike="noStrike" baseline="0" dirty="0">
                <a:solidFill>
                  <a:sysClr val="windowText" lastClr="000000"/>
                </a:solidFill>
                <a:latin typeface="Calibri" panose="020F0502020204030204"/>
              </a:rPr>
              <a:t>Q8. What top 3 data sources are you using to help you cope with this crisis?</a:t>
            </a:r>
          </a:p>
          <a:p>
            <a:pPr algn="ctr" rtl="0">
              <a:defRPr/>
            </a:pPr>
            <a:endParaRPr lang="en-US" sz="1800" b="0" i="0" u="none" strike="noStrike" baseline="0" dirty="0">
              <a:solidFill>
                <a:sysClr val="windowText" lastClr="000000"/>
              </a:solidFill>
              <a:latin typeface="Calibri" panose="020F0502020204030204"/>
            </a:endParaRPr>
          </a:p>
        </cx:rich>
      </cx:tx>
    </cx:title>
    <cx:plotArea>
      <cx:plotAreaRegion>
        <cx:series layoutId="funnel" uniqueId="{3EE127EE-4BB2-4F2A-9D12-D2D2C8E3BA5C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en-US" sz="14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ysClr val="windowText" lastClr="000000"/>
                </a:solidFill>
              </a:defRPr>
            </a:pPr>
            <a:endParaRPr lang="en-US" sz="1400" b="0" i="0" u="none" strike="noStrike" baseline="0">
              <a:solidFill>
                <a:sysClr val="windowText" lastClr="000000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779FCE-46D8-4961-BEBE-DA964AA83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5EA5C-D79E-4EFF-B507-F8FC79DD3E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FC65A-02C9-446E-BF5F-64771399AFB5}" type="datetimeFigureOut">
              <a:rPr lang="en-GB"/>
              <a:pPr>
                <a:defRPr/>
              </a:pPr>
              <a:t>15/06/2020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FD7FF1-1317-4749-92EF-CF2CDAB970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C0B184-4FAE-4719-91D9-845D87CB3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7F3E-3DDD-4010-8423-E53C130DD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90207-9310-46A8-9E72-1FB24E092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B5D9AF-3760-4716-A390-D67B200EB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97;g4420750c05_6_212:notes">
            <a:extLst>
              <a:ext uri="{FF2B5EF4-FFF2-40B4-BE49-F238E27FC236}">
                <a16:creationId xmlns:a16="http://schemas.microsoft.com/office/drawing/2014/main" id="{DB342769-E7E8-4359-A28E-6A7CB9BB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98;g4420750c05_6_212:notes">
            <a:extLst>
              <a:ext uri="{FF2B5EF4-FFF2-40B4-BE49-F238E27FC236}">
                <a16:creationId xmlns:a16="http://schemas.microsoft.com/office/drawing/2014/main" id="{EB6EA1C9-5726-4146-A1E9-27B933D261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7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ADD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0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7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7AFA7F4-A172-4EA9-B664-7B41D7A659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8FF8859-78FC-4034-A57F-100207784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n-US" dirty="0"/>
              <a:t>ADD THE QUESTION</a:t>
            </a:r>
            <a:r>
              <a:rPr lang="en-GB" altLang="en-US" dirty="0"/>
              <a:t> ON TOP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CREATE WORDCLOUD</a:t>
            </a:r>
            <a:endParaRPr lang="es-E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A44908A-3076-49BA-AE28-A52E5571D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07A0B-EE86-44BE-B85D-E29BC7905409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E54E89B-F84B-4CB0-BE39-64FBDF53E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F41B4F8-179E-4E03-B2E7-786903059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B1A9CA29-BA4E-41C2-A8D3-EA4A3DF5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0CA16D0-C959-4DBA-9F98-C5832EB79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D86ED8D9-C744-46DB-B323-C213F0250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9F9E46-06CA-495F-8EF3-C6529FB4E5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783A956-DA33-47C5-BBD5-CB0C99053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FC8CBA2-415D-49D8-A64D-08FBA2DEE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42A669D-8808-4B86-96CC-5153C8FA5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82E95-EF2E-4BCC-B845-B256E2C9A0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4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5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4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5D9AF-3760-4716-A390-D67B200EB36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4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 TRAD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B83074-3C2E-494D-AE80-B102EB2C6CA0}"/>
              </a:ext>
            </a:extLst>
          </p:cNvPr>
          <p:cNvGrpSpPr/>
          <p:nvPr userDrawn="1"/>
        </p:nvGrpSpPr>
        <p:grpSpPr>
          <a:xfrm>
            <a:off x="0" y="467876"/>
            <a:ext cx="543560" cy="38331"/>
            <a:chOff x="3244850" y="3002280"/>
            <a:chExt cx="1752600" cy="152400"/>
          </a:xfrm>
          <a:solidFill>
            <a:srgbClr val="1EAF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85A094-0FDC-42F0-A420-D27F5361B625}"/>
                </a:ext>
              </a:extLst>
            </p:cNvPr>
            <p:cNvSpPr/>
            <p:nvPr/>
          </p:nvSpPr>
          <p:spPr>
            <a:xfrm>
              <a:off x="4121150" y="3002280"/>
              <a:ext cx="876300" cy="152400"/>
            </a:xfrm>
            <a:prstGeom prst="rect">
              <a:avLst/>
            </a:prstGeom>
            <a:solidFill>
              <a:srgbClr val="0096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DC80AC-47FF-4520-BAFF-43C5CD316716}"/>
                </a:ext>
              </a:extLst>
            </p:cNvPr>
            <p:cNvSpPr/>
            <p:nvPr/>
          </p:nvSpPr>
          <p:spPr>
            <a:xfrm>
              <a:off x="3244850" y="3002280"/>
              <a:ext cx="876300" cy="152400"/>
            </a:xfrm>
            <a:prstGeom prst="rect">
              <a:avLst/>
            </a:prstGeom>
            <a:solidFill>
              <a:srgbClr val="64C8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365D264-D306-4C70-81D2-2FF7F5F5D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44" y="197166"/>
            <a:ext cx="1281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5340" y="948804"/>
            <a:ext cx="10538460" cy="5207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15340" y="1341493"/>
            <a:ext cx="10515600" cy="21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AEB78F8-8411-483F-A80F-70BA74D98F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340" y="400032"/>
            <a:ext cx="10515600" cy="2123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GLOBAL TRAVEL DISTRIBUTION. COVID-19 IMPACT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BB0DF5E-808F-4AF9-9480-BB4A3F83B2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340" y="6245618"/>
            <a:ext cx="10515600" cy="21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fld id="{D1D28F72-5CCA-400F-8C44-D50A1E73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0E8322-0E22-4AFE-9CA2-122FD703DA89}"/>
              </a:ext>
            </a:extLst>
          </p:cNvPr>
          <p:cNvGrpSpPr/>
          <p:nvPr userDrawn="1"/>
        </p:nvGrpSpPr>
        <p:grpSpPr>
          <a:xfrm>
            <a:off x="0" y="904371"/>
            <a:ext cx="543560" cy="38331"/>
            <a:chOff x="3244850" y="3002280"/>
            <a:chExt cx="1752600" cy="152400"/>
          </a:xfrm>
          <a:solidFill>
            <a:schemeClr val="accent3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987AE7-F0EA-4695-9802-EF375E513573}"/>
                </a:ext>
              </a:extLst>
            </p:cNvPr>
            <p:cNvSpPr/>
            <p:nvPr/>
          </p:nvSpPr>
          <p:spPr>
            <a:xfrm>
              <a:off x="4121150" y="3002280"/>
              <a:ext cx="8763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157815-BFCB-4F7C-BA23-98C5F756B443}"/>
                </a:ext>
              </a:extLst>
            </p:cNvPr>
            <p:cNvSpPr/>
            <p:nvPr/>
          </p:nvSpPr>
          <p:spPr>
            <a:xfrm>
              <a:off x="3244850" y="3002280"/>
              <a:ext cx="8763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5340" y="687548"/>
            <a:ext cx="10538460" cy="50817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6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38200" y="417563"/>
            <a:ext cx="10515600" cy="15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2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1251718"/>
            <a:ext cx="10515600" cy="21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cap="none" spc="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64889" y="2006600"/>
            <a:ext cx="1842225" cy="1842225"/>
          </a:xfrm>
          <a:custGeom>
            <a:avLst/>
            <a:gdLst>
              <a:gd name="connsiteX0" fmla="*/ 1842225 w 3684450"/>
              <a:gd name="connsiteY0" fmla="*/ 0 h 3684450"/>
              <a:gd name="connsiteX1" fmla="*/ 3684450 w 3684450"/>
              <a:gd name="connsiteY1" fmla="*/ 1842225 h 3684450"/>
              <a:gd name="connsiteX2" fmla="*/ 1842225 w 3684450"/>
              <a:gd name="connsiteY2" fmla="*/ 3684450 h 3684450"/>
              <a:gd name="connsiteX3" fmla="*/ 0 w 3684450"/>
              <a:gd name="connsiteY3" fmla="*/ 1842225 h 3684450"/>
              <a:gd name="connsiteX4" fmla="*/ 1842225 w 3684450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50" h="3684450">
                <a:moveTo>
                  <a:pt x="1842225" y="0"/>
                </a:moveTo>
                <a:cubicBezTo>
                  <a:pt x="2859658" y="0"/>
                  <a:pt x="3684450" y="824792"/>
                  <a:pt x="3684450" y="1842225"/>
                </a:cubicBezTo>
                <a:cubicBezTo>
                  <a:pt x="3684450" y="2859658"/>
                  <a:pt x="2859658" y="3684450"/>
                  <a:pt x="1842225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5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5174888" y="2006600"/>
            <a:ext cx="1842225" cy="1842225"/>
          </a:xfrm>
          <a:custGeom>
            <a:avLst/>
            <a:gdLst>
              <a:gd name="connsiteX0" fmla="*/ 1842225 w 3684450"/>
              <a:gd name="connsiteY0" fmla="*/ 0 h 3684450"/>
              <a:gd name="connsiteX1" fmla="*/ 3684450 w 3684450"/>
              <a:gd name="connsiteY1" fmla="*/ 1842225 h 3684450"/>
              <a:gd name="connsiteX2" fmla="*/ 1842225 w 3684450"/>
              <a:gd name="connsiteY2" fmla="*/ 3684450 h 3684450"/>
              <a:gd name="connsiteX3" fmla="*/ 0 w 3684450"/>
              <a:gd name="connsiteY3" fmla="*/ 1842225 h 3684450"/>
              <a:gd name="connsiteX4" fmla="*/ 1842225 w 3684450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50" h="3684450">
                <a:moveTo>
                  <a:pt x="1842225" y="0"/>
                </a:moveTo>
                <a:cubicBezTo>
                  <a:pt x="2859658" y="0"/>
                  <a:pt x="3684450" y="824792"/>
                  <a:pt x="3684450" y="1842225"/>
                </a:cubicBezTo>
                <a:cubicBezTo>
                  <a:pt x="3684450" y="2859658"/>
                  <a:pt x="2859658" y="3684450"/>
                  <a:pt x="1842225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5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8984888" y="2006600"/>
            <a:ext cx="1842224" cy="1842225"/>
          </a:xfrm>
          <a:custGeom>
            <a:avLst/>
            <a:gdLst>
              <a:gd name="connsiteX0" fmla="*/ 1842224 w 3684448"/>
              <a:gd name="connsiteY0" fmla="*/ 0 h 3684450"/>
              <a:gd name="connsiteX1" fmla="*/ 3684448 w 3684448"/>
              <a:gd name="connsiteY1" fmla="*/ 1842225 h 3684450"/>
              <a:gd name="connsiteX2" fmla="*/ 1842224 w 3684448"/>
              <a:gd name="connsiteY2" fmla="*/ 3684450 h 3684450"/>
              <a:gd name="connsiteX3" fmla="*/ 0 w 3684448"/>
              <a:gd name="connsiteY3" fmla="*/ 1842225 h 3684450"/>
              <a:gd name="connsiteX4" fmla="*/ 1842224 w 3684448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48" h="3684450">
                <a:moveTo>
                  <a:pt x="1842224" y="0"/>
                </a:moveTo>
                <a:cubicBezTo>
                  <a:pt x="2859656" y="0"/>
                  <a:pt x="3684448" y="824792"/>
                  <a:pt x="3684448" y="1842225"/>
                </a:cubicBezTo>
                <a:cubicBezTo>
                  <a:pt x="3684448" y="2859658"/>
                  <a:pt x="2859656" y="3684450"/>
                  <a:pt x="1842224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4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346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0628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54100" y="1411020"/>
            <a:ext cx="3244850" cy="3244850"/>
          </a:xfrm>
          <a:custGeom>
            <a:avLst/>
            <a:gdLst>
              <a:gd name="connsiteX0" fmla="*/ 2851150 w 5702300"/>
              <a:gd name="connsiteY0" fmla="*/ 0 h 5702300"/>
              <a:gd name="connsiteX1" fmla="*/ 5702300 w 5702300"/>
              <a:gd name="connsiteY1" fmla="*/ 2851150 h 5702300"/>
              <a:gd name="connsiteX2" fmla="*/ 2851150 w 5702300"/>
              <a:gd name="connsiteY2" fmla="*/ 5702300 h 5702300"/>
              <a:gd name="connsiteX3" fmla="*/ 0 w 5702300"/>
              <a:gd name="connsiteY3" fmla="*/ 2851150 h 5702300"/>
              <a:gd name="connsiteX4" fmla="*/ 2851150 w 5702300"/>
              <a:gd name="connsiteY4" fmla="*/ 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2300" h="5702300">
                <a:moveTo>
                  <a:pt x="2851150" y="0"/>
                </a:moveTo>
                <a:cubicBezTo>
                  <a:pt x="4425797" y="0"/>
                  <a:pt x="5702300" y="1276503"/>
                  <a:pt x="5702300" y="2851150"/>
                </a:cubicBezTo>
                <a:cubicBezTo>
                  <a:pt x="5702300" y="4425797"/>
                  <a:pt x="4425797" y="5702300"/>
                  <a:pt x="2851150" y="5702300"/>
                </a:cubicBezTo>
                <a:cubicBezTo>
                  <a:pt x="1276503" y="5702300"/>
                  <a:pt x="0" y="4425797"/>
                  <a:pt x="0" y="2851150"/>
                </a:cubicBezTo>
                <a:cubicBezTo>
                  <a:pt x="0" y="1276503"/>
                  <a:pt x="1276503" y="0"/>
                  <a:pt x="2851150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147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1A3C96-A688-49A0-949D-55B51FB345A7}"/>
              </a:ext>
            </a:extLst>
          </p:cNvPr>
          <p:cNvGrpSpPr/>
          <p:nvPr userDrawn="1"/>
        </p:nvGrpSpPr>
        <p:grpSpPr>
          <a:xfrm>
            <a:off x="0" y="904371"/>
            <a:ext cx="543560" cy="38331"/>
            <a:chOff x="3244850" y="3002280"/>
            <a:chExt cx="1752600" cy="152400"/>
          </a:xfrm>
          <a:solidFill>
            <a:schemeClr val="accent3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6B1809-C762-4D67-965D-D5B2E3960458}"/>
                </a:ext>
              </a:extLst>
            </p:cNvPr>
            <p:cNvSpPr/>
            <p:nvPr/>
          </p:nvSpPr>
          <p:spPr>
            <a:xfrm>
              <a:off x="4121150" y="3002280"/>
              <a:ext cx="8763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D39009-9BBE-4883-9012-3DB7CB90F6C7}"/>
                </a:ext>
              </a:extLst>
            </p:cNvPr>
            <p:cNvSpPr/>
            <p:nvPr/>
          </p:nvSpPr>
          <p:spPr>
            <a:xfrm>
              <a:off x="3244850" y="3002280"/>
              <a:ext cx="8763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5340" y="687548"/>
            <a:ext cx="10538460" cy="50817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6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38200" y="417563"/>
            <a:ext cx="10515600" cy="15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2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1251718"/>
            <a:ext cx="10515600" cy="21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cap="none" spc="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64889" y="2006600"/>
            <a:ext cx="1842225" cy="1842225"/>
          </a:xfrm>
          <a:custGeom>
            <a:avLst/>
            <a:gdLst>
              <a:gd name="connsiteX0" fmla="*/ 1842225 w 3684450"/>
              <a:gd name="connsiteY0" fmla="*/ 0 h 3684450"/>
              <a:gd name="connsiteX1" fmla="*/ 3684450 w 3684450"/>
              <a:gd name="connsiteY1" fmla="*/ 1842225 h 3684450"/>
              <a:gd name="connsiteX2" fmla="*/ 1842225 w 3684450"/>
              <a:gd name="connsiteY2" fmla="*/ 3684450 h 3684450"/>
              <a:gd name="connsiteX3" fmla="*/ 0 w 3684450"/>
              <a:gd name="connsiteY3" fmla="*/ 1842225 h 3684450"/>
              <a:gd name="connsiteX4" fmla="*/ 1842225 w 3684450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50" h="3684450">
                <a:moveTo>
                  <a:pt x="1842225" y="0"/>
                </a:moveTo>
                <a:cubicBezTo>
                  <a:pt x="2859658" y="0"/>
                  <a:pt x="3684450" y="824792"/>
                  <a:pt x="3684450" y="1842225"/>
                </a:cubicBezTo>
                <a:cubicBezTo>
                  <a:pt x="3684450" y="2859658"/>
                  <a:pt x="2859658" y="3684450"/>
                  <a:pt x="1842225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5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5174888" y="2006600"/>
            <a:ext cx="1842225" cy="1842225"/>
          </a:xfrm>
          <a:custGeom>
            <a:avLst/>
            <a:gdLst>
              <a:gd name="connsiteX0" fmla="*/ 1842225 w 3684450"/>
              <a:gd name="connsiteY0" fmla="*/ 0 h 3684450"/>
              <a:gd name="connsiteX1" fmla="*/ 3684450 w 3684450"/>
              <a:gd name="connsiteY1" fmla="*/ 1842225 h 3684450"/>
              <a:gd name="connsiteX2" fmla="*/ 1842225 w 3684450"/>
              <a:gd name="connsiteY2" fmla="*/ 3684450 h 3684450"/>
              <a:gd name="connsiteX3" fmla="*/ 0 w 3684450"/>
              <a:gd name="connsiteY3" fmla="*/ 1842225 h 3684450"/>
              <a:gd name="connsiteX4" fmla="*/ 1842225 w 3684450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50" h="3684450">
                <a:moveTo>
                  <a:pt x="1842225" y="0"/>
                </a:moveTo>
                <a:cubicBezTo>
                  <a:pt x="2859658" y="0"/>
                  <a:pt x="3684450" y="824792"/>
                  <a:pt x="3684450" y="1842225"/>
                </a:cubicBezTo>
                <a:cubicBezTo>
                  <a:pt x="3684450" y="2859658"/>
                  <a:pt x="2859658" y="3684450"/>
                  <a:pt x="1842225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5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8984888" y="2006600"/>
            <a:ext cx="1842224" cy="1842225"/>
          </a:xfrm>
          <a:custGeom>
            <a:avLst/>
            <a:gdLst>
              <a:gd name="connsiteX0" fmla="*/ 1842224 w 3684448"/>
              <a:gd name="connsiteY0" fmla="*/ 0 h 3684450"/>
              <a:gd name="connsiteX1" fmla="*/ 3684448 w 3684448"/>
              <a:gd name="connsiteY1" fmla="*/ 1842225 h 3684450"/>
              <a:gd name="connsiteX2" fmla="*/ 1842224 w 3684448"/>
              <a:gd name="connsiteY2" fmla="*/ 3684450 h 3684450"/>
              <a:gd name="connsiteX3" fmla="*/ 0 w 3684448"/>
              <a:gd name="connsiteY3" fmla="*/ 1842225 h 3684450"/>
              <a:gd name="connsiteX4" fmla="*/ 1842224 w 3684448"/>
              <a:gd name="connsiteY4" fmla="*/ 0 h 3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448" h="3684450">
                <a:moveTo>
                  <a:pt x="1842224" y="0"/>
                </a:moveTo>
                <a:cubicBezTo>
                  <a:pt x="2859656" y="0"/>
                  <a:pt x="3684448" y="824792"/>
                  <a:pt x="3684448" y="1842225"/>
                </a:cubicBezTo>
                <a:cubicBezTo>
                  <a:pt x="3684448" y="2859658"/>
                  <a:pt x="2859656" y="3684450"/>
                  <a:pt x="1842224" y="3684450"/>
                </a:cubicBezTo>
                <a:cubicBezTo>
                  <a:pt x="824792" y="3684450"/>
                  <a:pt x="0" y="2859658"/>
                  <a:pt x="0" y="1842225"/>
                </a:cubicBezTo>
                <a:cubicBezTo>
                  <a:pt x="0" y="824792"/>
                  <a:pt x="824792" y="0"/>
                  <a:pt x="1842224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8117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5B35-4964-4CB8-AC7D-AF576636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DB0F8-E80E-46C6-9DBB-8E6D7A25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CB6AA-1B9A-42A3-8788-A6D736FB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06F3-4068-455D-B64C-29B5F8A879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109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209800" y="2130424"/>
            <a:ext cx="7772400" cy="1470028"/>
          </a:xfrm>
          <a:prstGeom prst="rect">
            <a:avLst/>
          </a:prstGeom>
          <a:noFill/>
          <a:ln>
            <a:noFill/>
          </a:ln>
        </p:spPr>
        <p:txBody>
          <a:bodyPr spcFirstLastPara="1" lIns="28575" tIns="28575" rIns="28575" bIns="28575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None/>
              <a:defRPr sz="4267" b="1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895600" y="3886201"/>
            <a:ext cx="6400800" cy="1752602"/>
          </a:xfrm>
          <a:prstGeom prst="rect">
            <a:avLst/>
          </a:prstGeom>
          <a:noFill/>
          <a:ln>
            <a:noFill/>
          </a:ln>
        </p:spPr>
        <p:txBody>
          <a:bodyPr spcFirstLastPara="1" lIns="34275" tIns="34275" rIns="34275" bIns="34275"/>
          <a:lstStyle>
            <a:lvl1pPr marL="609608" marR="0" lvl="0" indent="-30480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BC6"/>
              </a:buClr>
              <a:buSzPts val="2200"/>
              <a:buFont typeface="Arial"/>
              <a:buNone/>
              <a:defRPr sz="2934" b="0" i="0" u="none" strike="noStrike" cap="none">
                <a:solidFill>
                  <a:srgbClr val="72717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215" marR="0" lvl="1" indent="-30480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BC6"/>
              </a:buClr>
              <a:buSzPts val="2200"/>
              <a:buFont typeface="Arial"/>
              <a:buNone/>
              <a:defRPr sz="2934" b="0" i="0" u="none" strike="noStrike" cap="none">
                <a:solidFill>
                  <a:srgbClr val="72717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823" marR="0" lvl="2" indent="-30480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BC6"/>
              </a:buClr>
              <a:buSzPts val="2200"/>
              <a:buFont typeface="Arial"/>
              <a:buNone/>
              <a:defRPr sz="2934" b="0" i="0" u="none" strike="noStrike" cap="none">
                <a:solidFill>
                  <a:srgbClr val="72717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431" marR="0" lvl="3" indent="-30480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BC6"/>
              </a:buClr>
              <a:buSzPts val="2200"/>
              <a:buFont typeface="Arial"/>
              <a:buNone/>
              <a:defRPr sz="2934" b="0" i="0" u="none" strike="noStrike" cap="none">
                <a:solidFill>
                  <a:srgbClr val="72717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8038" marR="0" lvl="4" indent="-30480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68BC6"/>
              </a:buClr>
              <a:buSzPts val="2200"/>
              <a:buFont typeface="Arial"/>
              <a:buNone/>
              <a:defRPr sz="2934" b="0" i="0" u="none" strike="noStrike" cap="none">
                <a:solidFill>
                  <a:srgbClr val="72717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646" marR="0" lvl="5" indent="-482606" algn="l" rtl="0">
              <a:lnSpc>
                <a:spcPct val="90000"/>
              </a:lnSpc>
              <a:spcBef>
                <a:spcPts val="934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4267254" marR="0" lvl="6" indent="-482606" algn="l" rtl="0">
              <a:lnSpc>
                <a:spcPct val="90000"/>
              </a:lnSpc>
              <a:spcBef>
                <a:spcPts val="934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4876861" marR="0" lvl="7" indent="-482606" algn="l" rtl="0">
              <a:lnSpc>
                <a:spcPct val="90000"/>
              </a:lnSpc>
              <a:spcBef>
                <a:spcPts val="934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5486469" marR="0" lvl="8" indent="-482606" algn="l" rtl="0">
              <a:lnSpc>
                <a:spcPct val="90000"/>
              </a:lnSpc>
              <a:spcBef>
                <a:spcPts val="934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57;p14">
            <a:extLst>
              <a:ext uri="{FF2B5EF4-FFF2-40B4-BE49-F238E27FC236}">
                <a16:creationId xmlns:a16="http://schemas.microsoft.com/office/drawing/2014/main" id="{E0BF521F-AA0F-40D4-A19B-87DC34A762B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7832725" y="6234113"/>
            <a:ext cx="244475" cy="244475"/>
          </a:xfrm>
        </p:spPr>
        <p:txBody>
          <a:bodyPr spcFirstLastPara="1" wrap="square" lIns="34275" tIns="34275" rIns="34275" bIns="34275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Gill Sans"/>
              <a:buNone/>
              <a:defRPr sz="10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defRPr/>
            </a:pPr>
            <a:fld id="{7ABD2FF6-1620-4DD6-8A62-7591D30F8D92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332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0">
            <a:extLst>
              <a:ext uri="{FF2B5EF4-FFF2-40B4-BE49-F238E27FC236}">
                <a16:creationId xmlns:a16="http://schemas.microsoft.com/office/drawing/2014/main" id="{DEA4C2EF-C2F8-4FF9-8744-F77BDF759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1655-6543-48AA-9EE5-4B545A8204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3979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9087EA-667F-47AA-92BF-86C28E8D364B}"/>
              </a:ext>
            </a:extLst>
          </p:cNvPr>
          <p:cNvGrpSpPr/>
          <p:nvPr userDrawn="1"/>
        </p:nvGrpSpPr>
        <p:grpSpPr>
          <a:xfrm>
            <a:off x="0" y="467876"/>
            <a:ext cx="543560" cy="38331"/>
            <a:chOff x="3244850" y="3002280"/>
            <a:chExt cx="1752600" cy="152400"/>
          </a:xfrm>
          <a:solidFill>
            <a:srgbClr val="1EAF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1E70B2-85E7-454C-9167-9BD16314E9D6}"/>
                </a:ext>
              </a:extLst>
            </p:cNvPr>
            <p:cNvSpPr/>
            <p:nvPr/>
          </p:nvSpPr>
          <p:spPr>
            <a:xfrm>
              <a:off x="4121150" y="3002280"/>
              <a:ext cx="876300" cy="152400"/>
            </a:xfrm>
            <a:prstGeom prst="rect">
              <a:avLst/>
            </a:prstGeom>
            <a:solidFill>
              <a:srgbClr val="0096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016332-0314-45B8-AA4C-BD19FA94BE52}"/>
                </a:ext>
              </a:extLst>
            </p:cNvPr>
            <p:cNvSpPr/>
            <p:nvPr/>
          </p:nvSpPr>
          <p:spPr>
            <a:xfrm>
              <a:off x="3244850" y="3002280"/>
              <a:ext cx="876300" cy="152400"/>
            </a:xfrm>
            <a:prstGeom prst="rect">
              <a:avLst/>
            </a:prstGeom>
            <a:solidFill>
              <a:srgbClr val="64C8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5A91194-E2D4-454D-A5DD-0AB220528D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317500"/>
            <a:ext cx="1281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5340" y="948805"/>
            <a:ext cx="10538460" cy="3357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17563"/>
            <a:ext cx="10515600" cy="15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trike="noStrike" cap="all" spc="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Global travel distribution. COVID-19 IMPACT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17032"/>
            <a:ext cx="10515600" cy="212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trike="noStrike" cap="none" spc="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7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54100" y="1411020"/>
            <a:ext cx="3244850" cy="3244850"/>
          </a:xfrm>
          <a:custGeom>
            <a:avLst/>
            <a:gdLst>
              <a:gd name="connsiteX0" fmla="*/ 2851150 w 5702300"/>
              <a:gd name="connsiteY0" fmla="*/ 0 h 5702300"/>
              <a:gd name="connsiteX1" fmla="*/ 5702300 w 5702300"/>
              <a:gd name="connsiteY1" fmla="*/ 2851150 h 5702300"/>
              <a:gd name="connsiteX2" fmla="*/ 2851150 w 5702300"/>
              <a:gd name="connsiteY2" fmla="*/ 5702300 h 5702300"/>
              <a:gd name="connsiteX3" fmla="*/ 0 w 5702300"/>
              <a:gd name="connsiteY3" fmla="*/ 2851150 h 5702300"/>
              <a:gd name="connsiteX4" fmla="*/ 2851150 w 5702300"/>
              <a:gd name="connsiteY4" fmla="*/ 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2300" h="5702300">
                <a:moveTo>
                  <a:pt x="2851150" y="0"/>
                </a:moveTo>
                <a:cubicBezTo>
                  <a:pt x="4425797" y="0"/>
                  <a:pt x="5702300" y="1276503"/>
                  <a:pt x="5702300" y="2851150"/>
                </a:cubicBezTo>
                <a:cubicBezTo>
                  <a:pt x="5702300" y="4425797"/>
                  <a:pt x="4425797" y="5702300"/>
                  <a:pt x="2851150" y="5702300"/>
                </a:cubicBezTo>
                <a:cubicBezTo>
                  <a:pt x="1276503" y="5702300"/>
                  <a:pt x="0" y="4425797"/>
                  <a:pt x="0" y="2851150"/>
                </a:cubicBezTo>
                <a:cubicBezTo>
                  <a:pt x="0" y="1276503"/>
                  <a:pt x="1276503" y="0"/>
                  <a:pt x="2851150" y="0"/>
                </a:cubicBez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2009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361C5B-7933-41D2-9AAD-BF048F85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16028A-40BA-47E7-A720-B3137AC39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9BDF-133D-4B74-AF64-AD14EB7FD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F1FE-4789-41CF-8056-011A18CF4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BCC78-89B8-4C99-AF6D-4AA5E32CE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883328-D1B4-4CAC-B20B-9216AF77D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0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velconsul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consu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500;p85">
            <a:extLst>
              <a:ext uri="{FF2B5EF4-FFF2-40B4-BE49-F238E27FC236}">
                <a16:creationId xmlns:a16="http://schemas.microsoft.com/office/drawing/2014/main" id="{3DB0ABD7-90CE-4599-B781-0BC3AE14F8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21002" r="7423" b="26845"/>
          <a:stretch>
            <a:fillRect/>
          </a:stretch>
        </p:blipFill>
        <p:spPr bwMode="auto">
          <a:xfrm>
            <a:off x="0" y="0"/>
            <a:ext cx="12225338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oogle Shape;501;p85">
            <a:extLst>
              <a:ext uri="{FF2B5EF4-FFF2-40B4-BE49-F238E27FC236}">
                <a16:creationId xmlns:a16="http://schemas.microsoft.com/office/drawing/2014/main" id="{924BDAB9-961A-4B56-AA91-7685ACD1CE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500063"/>
            <a:ext cx="26685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502;p85">
            <a:extLst>
              <a:ext uri="{FF2B5EF4-FFF2-40B4-BE49-F238E27FC236}">
                <a16:creationId xmlns:a16="http://schemas.microsoft.com/office/drawing/2014/main" id="{5C166C27-BCC1-4679-8AC9-7DD9CF3B270A}"/>
              </a:ext>
            </a:extLst>
          </p:cNvPr>
          <p:cNvSpPr/>
          <p:nvPr/>
        </p:nvSpPr>
        <p:spPr>
          <a:xfrm>
            <a:off x="1466850" y="2076450"/>
            <a:ext cx="9779000" cy="4452938"/>
          </a:xfrm>
          <a:prstGeom prst="rect">
            <a:avLst/>
          </a:prstGeom>
          <a:noFill/>
          <a:ln>
            <a:noFill/>
          </a:ln>
        </p:spPr>
        <p:txBody>
          <a:bodyPr spcFirstLastPara="1" lIns="60934" tIns="60934" rIns="60934" bIns="6093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/>
              </a:rPr>
              <a:t>GLOBAL TRAVEL DISTRIBUTION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Calibri" panose="020F0502020204030204"/>
              </a:rPr>
              <a:t>COVID-19 IMPACT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defRPr/>
            </a:pPr>
            <a:endParaRPr lang="en-US" sz="3200" b="1" i="1" dirty="0">
              <a:solidFill>
                <a:srgbClr val="FFFFFF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defRPr/>
            </a:pPr>
            <a:r>
              <a:rPr lang="en-US" sz="3200" b="1" dirty="0">
                <a:solidFill>
                  <a:srgbClr val="FFFFFF"/>
                </a:solidFill>
                <a:latin typeface="Calibri" panose="020F0502020204030204"/>
              </a:rPr>
              <a:t>From Travel Consul</a:t>
            </a:r>
            <a:endParaRPr lang="en-US" sz="2800" dirty="0">
              <a:solidFill>
                <a:srgbClr val="FFFFFF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defRPr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</a:rPr>
              <a:t>June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09C0-6891-4508-BF2C-AB7CF461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Travel associations reported as primary data sources during the crisis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9C0A4-80F1-4912-AC96-3F1A3C4A6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9F30AC-76B2-4156-AD21-588F63E12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966477"/>
              </p:ext>
            </p:extLst>
          </p:nvPr>
        </p:nvGraphicFramePr>
        <p:xfrm>
          <a:off x="2533975" y="1751894"/>
          <a:ext cx="7920000" cy="461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5" name="Text Placeholder 3">
            <a:extLst>
              <a:ext uri="{FF2B5EF4-FFF2-40B4-BE49-F238E27FC236}">
                <a16:creationId xmlns:a16="http://schemas.microsoft.com/office/drawing/2014/main" id="{4B01E23B-B7E9-433E-BE5D-8F56EDA5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285177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COMPLETE RESPONSES |ASIA: 168 | AUSTRALIA: 24 |EUROPE: 393 |  NORTH AMERICA: 169 |  SOUTH AMERICA: 82</a:t>
            </a: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F9761AD-7AAE-4E69-85DA-FB51DBAD4234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4111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7BA6-5116-40E6-956A-D6AD5520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dirty="0"/>
              <a:t>Email is the leading communications formula during lockdown. Interestingly, the traditional use of the telephone was the second most utilized channel</a:t>
            </a:r>
          </a:p>
        </p:txBody>
      </p:sp>
      <p:sp>
        <p:nvSpPr>
          <p:cNvPr id="38916" name="Text Placeholder 3">
            <a:extLst>
              <a:ext uri="{FF2B5EF4-FFF2-40B4-BE49-F238E27FC236}">
                <a16:creationId xmlns:a16="http://schemas.microsoft.com/office/drawing/2014/main" id="{0BAF0B23-A438-4D9B-B83E-095DF4BD599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5340" y="1614625"/>
            <a:ext cx="10515600" cy="212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F9A125-EBD7-4E22-B66F-A3C7899B0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941343"/>
              </p:ext>
            </p:extLst>
          </p:nvPr>
        </p:nvGraphicFramePr>
        <p:xfrm>
          <a:off x="2657556" y="2125662"/>
          <a:ext cx="7920000" cy="41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65F9D-B518-441F-B962-F3FA9E769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27DFEE4-CAE5-4350-AF88-018AC70987A3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11</a:t>
            </a:fld>
            <a:endParaRPr lang="en-GB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Placeholder 3">
            <a:extLst>
              <a:ext uri="{FF2B5EF4-FFF2-40B4-BE49-F238E27FC236}">
                <a16:creationId xmlns:a16="http://schemas.microsoft.com/office/drawing/2014/main" id="{32104714-4E68-45CB-A68C-3B7AC645934F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4422775" y="3590925"/>
            <a:ext cx="446405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en-US" sz="1600" b="1" dirty="0">
                <a:solidFill>
                  <a:schemeClr val="accent2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sz="1600" b="1" dirty="0">
              <a:solidFill>
                <a:schemeClr val="accent2"/>
              </a:solidFill>
              <a:latin typeface="Open Sans Light" panose="020B0306030504020204"/>
              <a:ea typeface="Open Sans Light" panose="020B0306030504020204"/>
              <a:cs typeface="Open Sans Light" panose="020B0306030504020204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600" dirty="0">
              <a:solidFill>
                <a:schemeClr val="accent2"/>
              </a:solidFill>
              <a:latin typeface="Open Sans Light" panose="020B0306030504020204"/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7831E-2813-402E-811B-0BA283C008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5269" y="889340"/>
            <a:ext cx="6416902" cy="5127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s-ES" sz="1400" dirty="0"/>
              <a:t>GLOBAL TRAVEL DISTRIBUTION. COVID-19 IMPACT</a:t>
            </a:r>
            <a:endParaRPr lang="en-GB" sz="1400" dirty="0"/>
          </a:p>
        </p:txBody>
      </p:sp>
      <p:sp>
        <p:nvSpPr>
          <p:cNvPr id="39940" name="Text Placeholder 3">
            <a:extLst>
              <a:ext uri="{FF2B5EF4-FFF2-40B4-BE49-F238E27FC236}">
                <a16:creationId xmlns:a16="http://schemas.microsoft.com/office/drawing/2014/main" id="{1B7D02FE-F0F1-474D-AB6F-1BA6C41F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1252538"/>
            <a:ext cx="1187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8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57</a:t>
            </a:r>
            <a:br>
              <a:rPr lang="es-ES" altLang="en-US" sz="3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24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9941" name="Text Placeholder 3">
            <a:extLst>
              <a:ext uri="{FF2B5EF4-FFF2-40B4-BE49-F238E27FC236}">
                <a16:creationId xmlns:a16="http://schemas.microsoft.com/office/drawing/2014/main" id="{76FEF259-46C4-43B0-BB19-AAE896DA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435100"/>
            <a:ext cx="39671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Expect to resume normal operations by 2021</a:t>
            </a:r>
          </a:p>
        </p:txBody>
      </p:sp>
      <p:sp>
        <p:nvSpPr>
          <p:cNvPr id="39942" name="Text Placeholder 3">
            <a:extLst>
              <a:ext uri="{FF2B5EF4-FFF2-40B4-BE49-F238E27FC236}">
                <a16:creationId xmlns:a16="http://schemas.microsoft.com/office/drawing/2014/main" id="{DCEEB376-6551-4966-A407-FBC4630B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435100"/>
            <a:ext cx="417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4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%</a:t>
            </a:r>
            <a:br>
              <a:rPr lang="es-ES" altLang="en-US" sz="1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1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9943" name="Text Placeholder 3">
            <a:extLst>
              <a:ext uri="{FF2B5EF4-FFF2-40B4-BE49-F238E27FC236}">
                <a16:creationId xmlns:a16="http://schemas.microsoft.com/office/drawing/2014/main" id="{BA9708E2-D088-43D3-AD8D-F7D47D35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2373313"/>
            <a:ext cx="11874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8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34</a:t>
            </a:r>
            <a:br>
              <a:rPr lang="es-ES" altLang="en-US" sz="3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24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9944" name="Text Placeholder 3">
            <a:extLst>
              <a:ext uri="{FF2B5EF4-FFF2-40B4-BE49-F238E27FC236}">
                <a16:creationId xmlns:a16="http://schemas.microsoft.com/office/drawing/2014/main" id="{CB9B9C10-F477-4516-ADBD-BF020A636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2525838"/>
            <a:ext cx="39671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28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Do </a:t>
            </a:r>
            <a:r>
              <a:rPr lang="es-ES" altLang="en-US" sz="2800" b="1" dirty="0" err="1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not</a:t>
            </a:r>
            <a:r>
              <a:rPr lang="es-ES" altLang="en-US" sz="28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 </a:t>
            </a:r>
            <a:r>
              <a:rPr lang="es-ES" altLang="en-US" sz="2800" b="1" dirty="0" err="1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know</a:t>
            </a:r>
            <a:endParaRPr lang="en-GB" altLang="en-US" sz="28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9945" name="Text Placeholder 3">
            <a:extLst>
              <a:ext uri="{FF2B5EF4-FFF2-40B4-BE49-F238E27FC236}">
                <a16:creationId xmlns:a16="http://schemas.microsoft.com/office/drawing/2014/main" id="{5AB5E199-73E6-4B87-B8C1-80515499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520950"/>
            <a:ext cx="417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4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%</a:t>
            </a:r>
            <a:br>
              <a:rPr lang="es-ES" altLang="en-US" sz="1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1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pic>
        <p:nvPicPr>
          <p:cNvPr id="39946" name="Picture 25">
            <a:extLst>
              <a:ext uri="{FF2B5EF4-FFF2-40B4-BE49-F238E27FC236}">
                <a16:creationId xmlns:a16="http://schemas.microsoft.com/office/drawing/2014/main" id="{E37150A9-0ECC-4D69-B45D-C8247878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6" y="431006"/>
            <a:ext cx="14335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3FF87AC-562D-414F-A974-9463369A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86" y="5968660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Q15. </a:t>
            </a:r>
            <a:r>
              <a:rPr lang="en-GB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When do you expect your business to go back to normal levels?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499F769-6B34-4129-85CA-354C35299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85150" y="6240462"/>
            <a:ext cx="2743200" cy="365125"/>
          </a:xfrm>
        </p:spPr>
        <p:txBody>
          <a:bodyPr/>
          <a:lstStyle/>
          <a:p>
            <a:pPr algn="ctr">
              <a:defRPr/>
            </a:pPr>
            <a:fld id="{78901655-6543-48AA-9EE5-4B545A820419}" type="slidenum">
              <a:rPr lang="en-GB" smtClean="0"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CEC1-D59F-4DC7-B75C-E78F01E3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Clients are still waiting to decide where to travel next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0964" name="Text Placeholder 3">
            <a:extLst>
              <a:ext uri="{FF2B5EF4-FFF2-40B4-BE49-F238E27FC236}">
                <a16:creationId xmlns:a16="http://schemas.microsoft.com/office/drawing/2014/main" id="{7B4294AA-AF42-4A57-BB7E-E44BA229AC4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63651-F261-447F-AD0F-0F1844C14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6A0128-C6AE-4BC8-83D0-2A99B10C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45" y="2175149"/>
            <a:ext cx="1187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6000" b="1" u="sng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46</a:t>
            </a:r>
            <a:br>
              <a:rPr lang="es-ES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6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FEBAE9-82BF-42AA-8139-34AB0BF3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45" y="2992002"/>
            <a:ext cx="1643990" cy="9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Are waiting to decide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6E81397-6E75-4E17-9B32-DD947D8B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879" y="2252657"/>
            <a:ext cx="417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4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%</a:t>
            </a:r>
            <a:br>
              <a:rPr lang="es-ES" altLang="en-US" sz="1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1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51F6AF-4E46-4BEF-952D-F4E9B81FA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599" y="1904081"/>
            <a:ext cx="4118498" cy="9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 sz="32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ACED182-40B8-4A10-A5FD-360746C2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053" y="2136104"/>
            <a:ext cx="1187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6000" b="1" u="sng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41</a:t>
            </a:r>
            <a:br>
              <a:rPr lang="es-ES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6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97CFDB8-8CBC-41DE-9E7F-DBEB27BE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778" y="2954964"/>
            <a:ext cx="1785222" cy="9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Are looking to go to where they had originally booked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9901A37-7533-48AC-9BF7-FA49E48B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687" y="2213612"/>
            <a:ext cx="417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4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%</a:t>
            </a:r>
            <a:br>
              <a:rPr lang="es-ES" altLang="en-US" sz="1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1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CD2F3B5-E2C1-40AD-8147-22DADFFE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077" y="2136104"/>
            <a:ext cx="1187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6000" b="1" u="sng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13</a:t>
            </a:r>
            <a:br>
              <a:rPr lang="es-ES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6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E30BCD-ED70-4770-B355-10E24C6A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6" y="2954964"/>
            <a:ext cx="1993182" cy="16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Are changing destination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7BAEDD8-083C-46AB-9327-1A86E22A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711" y="2213612"/>
            <a:ext cx="4175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n-US" sz="40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  <a:t>%</a:t>
            </a:r>
            <a:br>
              <a:rPr lang="es-ES" altLang="en-US" sz="1600" b="1" dirty="0">
                <a:solidFill>
                  <a:schemeClr val="accent2"/>
                </a:solidFill>
                <a:ea typeface="Open Sans Light" panose="020B0306030504020204"/>
                <a:cs typeface="Open Sans Light" panose="020B0306030504020204"/>
              </a:rPr>
            </a:br>
            <a:endParaRPr lang="en-GB" altLang="en-US" sz="1100" b="1" dirty="0">
              <a:solidFill>
                <a:schemeClr val="accent2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1928A44-B5DD-4A67-A174-6C678A32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86" y="5968660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Q10. With clients who are already showing some interest or rebooking, can you indicate the % for each of the following preferences?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A9DA4709-1D51-4EDA-915B-CDD1867142A5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13</a:t>
            </a:fld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Placeholder 3">
            <a:extLst>
              <a:ext uri="{FF2B5EF4-FFF2-40B4-BE49-F238E27FC236}">
                <a16:creationId xmlns:a16="http://schemas.microsoft.com/office/drawing/2014/main" id="{8BE43A47-CAE2-4F96-AE34-66656C67B62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7806"/>
          <a:stretch>
            <a:fillRect/>
          </a:stretch>
        </p:blipFill>
        <p:spPr>
          <a:xfrm>
            <a:off x="0" y="5261"/>
            <a:ext cx="12192000" cy="6858000"/>
          </a:xfrm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06EA1AD1-3404-4C07-8493-91B3749A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2" y="2757392"/>
            <a:ext cx="9293492" cy="954107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bg1"/>
                </a:solidFill>
              </a:rPr>
              <a:t>Introducing health and safety certificates for agents to feel sure the destinations are safe to send their customers</a:t>
            </a:r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9E7A2C8C-A0C2-4E53-BAB7-0F4D576C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6" y="431006"/>
            <a:ext cx="14335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97FB56-A030-4BAF-B9D0-50C05185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86" y="5968660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400" dirty="0"/>
              <a:t>Q12. How important are the following actions that destination organizations can do to help you once recovery commences?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400" dirty="0"/>
              <a:t>903 COMPLETE GLOBAL RESPONSES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98D956-7F63-4844-844F-9A9E563B1495}"/>
              </a:ext>
            </a:extLst>
          </p:cNvPr>
          <p:cNvSpPr txBox="1">
            <a:spLocks/>
          </p:cNvSpPr>
          <p:nvPr/>
        </p:nvSpPr>
        <p:spPr bwMode="auto">
          <a:xfrm>
            <a:off x="615269" y="889340"/>
            <a:ext cx="641690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" sz="1400"/>
              <a:t>GLOBAL TRAVEL DISTRIBUTION. COVID-19 IMPACT</a:t>
            </a:r>
            <a:endParaRPr lang="en-GB" sz="1400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189DB50-0629-4F7C-B596-38EE7611ECB7}"/>
              </a:ext>
            </a:extLst>
          </p:cNvPr>
          <p:cNvSpPr txBox="1">
            <a:spLocks/>
          </p:cNvSpPr>
          <p:nvPr/>
        </p:nvSpPr>
        <p:spPr bwMode="auto">
          <a:xfrm>
            <a:off x="4885150" y="624046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901655-6543-48AA-9EE5-4B545A820419}" type="slidenum">
              <a:rPr lang="en-GB" sz="12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6EA3397-DB4A-421F-B2DC-2D5CD05EE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2" y="1774552"/>
            <a:ext cx="9293492" cy="52322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TOP THREE REQUESTED ACTIONS FROM DMOS</a:t>
            </a:r>
            <a:endParaRPr lang="en-GB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8F778EA-01A9-42AE-8E9A-0502ADFC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2" y="3897451"/>
            <a:ext cx="9293492" cy="52322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bg1"/>
                </a:solidFill>
              </a:rPr>
              <a:t>Presenting useful and timely data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DFBBB68F-2F53-49B5-9807-406AADF4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42" y="4606623"/>
            <a:ext cx="9293492" cy="52322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bg1"/>
                </a:solidFill>
              </a:rPr>
              <a:t>Marketing campaigns for consumers </a:t>
            </a:r>
            <a:endParaRPr lang="en-GB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594E-0EEC-4C34-83B9-DDFF7BC0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948804"/>
            <a:ext cx="10538460" cy="6539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 further in depth look at the activities DMOs can do to support distribution partners in recovery</a:t>
            </a:r>
            <a:br>
              <a:rPr lang="es-ES" dirty="0"/>
            </a:br>
            <a:br>
              <a:rPr lang="es-ES" dirty="0"/>
            </a:br>
            <a:endParaRPr lang="en-GB" dirty="0"/>
          </a:p>
        </p:txBody>
      </p:sp>
      <p:sp>
        <p:nvSpPr>
          <p:cNvPr id="43012" name="Text Placeholder 3">
            <a:extLst>
              <a:ext uri="{FF2B5EF4-FFF2-40B4-BE49-F238E27FC236}">
                <a16:creationId xmlns:a16="http://schemas.microsoft.com/office/drawing/2014/main" id="{673D4BFF-FCDD-4F23-92E8-90A2C627052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5340" y="1602753"/>
            <a:ext cx="10515600" cy="212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533F-1035-45A2-B614-43FFCEEB8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GLOBAL TRAVEL DISTRIBUTION SURVEY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687786-EC01-4D4A-9BFB-69E6C8A3E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83055"/>
              </p:ext>
            </p:extLst>
          </p:nvPr>
        </p:nvGraphicFramePr>
        <p:xfrm>
          <a:off x="2136000" y="1866211"/>
          <a:ext cx="7920000" cy="459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DC160B8-F5FF-4C60-B9BF-C015ECD8B02A}"/>
              </a:ext>
            </a:extLst>
          </p:cNvPr>
          <p:cNvSpPr txBox="1">
            <a:spLocks/>
          </p:cNvSpPr>
          <p:nvPr/>
        </p:nvSpPr>
        <p:spPr>
          <a:xfrm>
            <a:off x="95333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15</a:t>
            </a:fld>
            <a:endParaRPr lang="en-GB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953D-33B6-4561-B4F0-EE498E7E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70% of the respondents believe that modifying cancellation policies or terms and conditions will be among their main undertakings in 2020</a:t>
            </a:r>
            <a:endParaRPr lang="en-GB" b="0" dirty="0"/>
          </a:p>
        </p:txBody>
      </p:sp>
      <p:sp>
        <p:nvSpPr>
          <p:cNvPr id="44036" name="Text Placeholder 3">
            <a:extLst>
              <a:ext uri="{FF2B5EF4-FFF2-40B4-BE49-F238E27FC236}">
                <a16:creationId xmlns:a16="http://schemas.microsoft.com/office/drawing/2014/main" id="{AFBB30DB-2780-4265-8703-9184EC14720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5340" y="1589690"/>
            <a:ext cx="10515600" cy="212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78E426-B51B-4D3D-AE68-878BC8AE1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167271"/>
              </p:ext>
            </p:extLst>
          </p:nvPr>
        </p:nvGraphicFramePr>
        <p:xfrm>
          <a:off x="2083241" y="2084211"/>
          <a:ext cx="8458485" cy="41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851B0-284E-481D-86CB-119D0BB72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E1DA841-6319-46E2-AA5A-6E09A4FFAACB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16</a:t>
            </a:fld>
            <a:endParaRPr lang="en-GB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D26E-BAF0-49EF-BBAB-D14A9889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Globally, almost half of the respondents are very likely to consider </a:t>
            </a:r>
            <a:r>
              <a:rPr lang="en-GB" u="sng" dirty="0"/>
              <a:t>HOTELS &amp; RESORTS</a:t>
            </a:r>
            <a:r>
              <a:rPr lang="en-GB" dirty="0"/>
              <a:t> not previously offered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F449A-7F3A-4CC8-B402-A6A8C0C2D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6F1180-1B3E-47EF-B35E-31021DCD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1615377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903 COMPLETE GLOBAL RESPONSES </a:t>
            </a: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E674C78-BD91-468C-ACD4-A928D6704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27706"/>
              </p:ext>
            </p:extLst>
          </p:nvPr>
        </p:nvGraphicFramePr>
        <p:xfrm>
          <a:off x="2113140" y="2184991"/>
          <a:ext cx="792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439E745-21CC-4D61-8479-9D4B47363960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17</a:t>
            </a:fld>
            <a:endParaRPr lang="en-GB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D26E-BAF0-49EF-BBAB-D14A9889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53% of distribution partners across the globe are very likely to contemplate </a:t>
            </a:r>
            <a:r>
              <a:rPr lang="en-GB" u="sng" dirty="0"/>
              <a:t>DESTINATIONS</a:t>
            </a:r>
            <a:r>
              <a:rPr lang="en-GB" dirty="0"/>
              <a:t> not previously offered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E38EF-4CCA-49EA-868E-B8A0B540C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61688E-4007-4ECB-BC66-E8A99401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1640777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674C78-BD91-468C-ACD4-A928D6704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87392"/>
              </p:ext>
            </p:extLst>
          </p:nvPr>
        </p:nvGraphicFramePr>
        <p:xfrm>
          <a:off x="2136000" y="2109672"/>
          <a:ext cx="792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D2590E3-8B74-40A1-A296-E396DFA2DB93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0262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D26E-BAF0-49EF-BBAB-D14A9889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Globally, ca. 40% of respondents are very likely to consider </a:t>
            </a:r>
            <a:r>
              <a:rPr lang="en-GB" u="sng" dirty="0"/>
              <a:t>SUPPLIERS</a:t>
            </a:r>
            <a:r>
              <a:rPr lang="en-GB" dirty="0"/>
              <a:t> they have never worked with before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E38EF-4CCA-49EA-868E-B8A0B540C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61688E-4007-4ECB-BC66-E8A994010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1640777"/>
            <a:ext cx="10047514" cy="2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EA75A0-2CF5-44A7-9EE3-BC146ED0A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72903"/>
              </p:ext>
            </p:extLst>
          </p:nvPr>
        </p:nvGraphicFramePr>
        <p:xfrm>
          <a:off x="2136000" y="2229474"/>
          <a:ext cx="792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FF278CD-D0B1-4E28-B35C-B14A9D5A05D1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740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0F8CE-3399-4369-98B0-FF46C7E06D78}"/>
              </a:ext>
            </a:extLst>
          </p:cNvPr>
          <p:cNvSpPr txBox="1"/>
          <p:nvPr/>
        </p:nvSpPr>
        <p:spPr>
          <a:xfrm>
            <a:off x="8178800" y="-533400"/>
            <a:ext cx="0" cy="0"/>
          </a:xfrm>
          <a:prstGeom prst="rect">
            <a:avLst/>
          </a:prstGeom>
        </p:spPr>
        <p:txBody>
          <a:bodyPr wrap="none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333333"/>
              </a:solidFill>
              <a:latin typeface="Futura Std Book" pitchFamily="34" charset="0"/>
            </a:endParaRPr>
          </a:p>
        </p:txBody>
      </p:sp>
      <p:pic>
        <p:nvPicPr>
          <p:cNvPr id="50180" name="Picture 4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10C6FCC-E97D-4285-8A3F-1B9C3A49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770563"/>
            <a:ext cx="18716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3" descr="A black sign with white text&#10;&#10;Description automatically generated">
            <a:extLst>
              <a:ext uri="{FF2B5EF4-FFF2-40B4-BE49-F238E27FC236}">
                <a16:creationId xmlns:a16="http://schemas.microsoft.com/office/drawing/2014/main" id="{82866981-80B6-455B-B87C-3CC52E40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8" y="5432609"/>
            <a:ext cx="1067194" cy="65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2">
            <a:extLst>
              <a:ext uri="{FF2B5EF4-FFF2-40B4-BE49-F238E27FC236}">
                <a16:creationId xmlns:a16="http://schemas.microsoft.com/office/drawing/2014/main" id="{E4E3E266-E612-446A-98E7-0AD2DFE0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2" y="5278421"/>
            <a:ext cx="873578" cy="85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" descr="PATA logo">
            <a:extLst>
              <a:ext uri="{FF2B5EF4-FFF2-40B4-BE49-F238E27FC236}">
                <a16:creationId xmlns:a16="http://schemas.microsoft.com/office/drawing/2014/main" id="{A4E6A2E9-E123-4992-B3E2-502371DD4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/>
        </p:blipFill>
        <p:spPr bwMode="auto">
          <a:xfrm>
            <a:off x="5496012" y="5426393"/>
            <a:ext cx="1521476" cy="6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Google Shape;500;p85">
            <a:extLst>
              <a:ext uri="{FF2B5EF4-FFF2-40B4-BE49-F238E27FC236}">
                <a16:creationId xmlns:a16="http://schemas.microsoft.com/office/drawing/2014/main" id="{BADC95F4-519C-497D-996B-F8DF3EC53DB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21002" r="56544" b="27898"/>
          <a:stretch>
            <a:fillRect/>
          </a:stretch>
        </p:blipFill>
        <p:spPr bwMode="auto">
          <a:xfrm>
            <a:off x="0" y="0"/>
            <a:ext cx="287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81D032-EA38-4932-90AD-CC69E1678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79569" y="825294"/>
            <a:ext cx="7534275" cy="552450"/>
          </a:xfrm>
        </p:spPr>
        <p:txBody>
          <a:bodyPr/>
          <a:lstStyle/>
          <a:p>
            <a:r>
              <a:rPr lang="es-ES" sz="3200" b="1" dirty="0">
                <a:solidFill>
                  <a:schemeClr val="accent2"/>
                </a:solidFill>
              </a:rPr>
              <a:t>ABOUT TRAVEL CONSUL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90D7F-2370-4E8F-A6B7-01667EA3D029}"/>
              </a:ext>
            </a:extLst>
          </p:cNvPr>
          <p:cNvSpPr/>
          <p:nvPr/>
        </p:nvSpPr>
        <p:spPr>
          <a:xfrm>
            <a:off x="3079569" y="1497487"/>
            <a:ext cx="7534002" cy="212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Travel Consul is an international travel marketing alliance consisting of (18) advertising, media, public relations and marketing firms spread across six different continents – all specializing in travel.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With over 600 clients in the travel and tourism sector, our global team of more than 850 experts work seamlessly to implement global strategies with unique hands-on local market knowledge and industry relationships. From B2B to B2C, Travel Consul helps government and commercial organizations.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For more information, please visit: </a:t>
            </a:r>
            <a:r>
              <a:rPr lang="en-GB" altLang="en-US" sz="1600" dirty="0">
                <a:solidFill>
                  <a:srgbClr val="333333"/>
                </a:solidFill>
                <a:latin typeface="+mn-lt"/>
                <a:hlinkClick r:id="rId8"/>
              </a:rPr>
              <a:t>www.TravelConsul.com</a:t>
            </a:r>
            <a:endParaRPr lang="en-GB" altLang="en-US" sz="16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0CE8A9-78CA-4E3F-981B-6FAEB652A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7050" y="6196012"/>
            <a:ext cx="2743200" cy="365125"/>
          </a:xfrm>
        </p:spPr>
        <p:txBody>
          <a:bodyPr/>
          <a:lstStyle/>
          <a:p>
            <a:pPr algn="ctr">
              <a:defRPr/>
            </a:pPr>
            <a:fld id="{78901655-6543-48AA-9EE5-4B545A820419}" type="slidenum">
              <a:rPr lang="en-GB" smtClean="0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EE5A-93A7-4D27-94C7-C4C5948C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Two out of three respondents plan to focus on social media during recovery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B3969-B494-4BA0-AB33-6F9A69F49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5340" y="1297949"/>
            <a:ext cx="10515600" cy="212350"/>
          </a:xfrm>
        </p:spPr>
        <p:txBody>
          <a:bodyPr/>
          <a:lstStyle/>
          <a:p>
            <a:r>
              <a:rPr lang="es-ES" dirty="0"/>
              <a:t>903 COMPLETE GLOBAL RESPONSES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60454-4AF4-4708-AA5A-337725005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998779-C313-4EC0-B218-28BCAAD0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315" y="2078136"/>
            <a:ext cx="298175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 marketing activities include: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Newsletters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Virtual promotional events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 sessions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 calls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In-person events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Networking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One-to-one meetings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Email outreach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Relaunching the website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Enhanced customer service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en-US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338AB9A-C8DE-40B8-BAEC-4A3A53D15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489337"/>
              </p:ext>
            </p:extLst>
          </p:nvPr>
        </p:nvGraphicFramePr>
        <p:xfrm>
          <a:off x="815340" y="2035629"/>
          <a:ext cx="756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E05077-4E72-42C9-95CB-F73F4D23BB1A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9247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311E-97F7-44DF-A6F7-F1F2EA28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948805"/>
            <a:ext cx="10538460" cy="35776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/>
              <a:t>Changing</a:t>
            </a:r>
            <a:r>
              <a:rPr lang="es-ES" dirty="0"/>
              <a:t> roles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F7AB7-D2B2-4D43-A831-682C94977B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5340" y="1341493"/>
            <a:ext cx="10515600" cy="436508"/>
          </a:xfrm>
        </p:spPr>
        <p:txBody>
          <a:bodyPr rtlCol="0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Q21. </a:t>
            </a:r>
            <a:r>
              <a:rPr lang="en-GB" dirty="0"/>
              <a:t>HOW DO YOU THINK YOUR ROLE WILL CHANGE GOING FORWARD INTO 2021 AND BEYOND?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ANSWERED: 657  SKIPPED: 246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5BD0E-5557-49F2-87B9-1DF3DB558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AF5DD-35C4-4597-9B3A-A6ED9C1B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3" y="2077763"/>
            <a:ext cx="4829172" cy="3621879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5019438C-8D8D-4201-8837-AFC41E0F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97" y="1855369"/>
            <a:ext cx="65946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“More customers will buy through operators for security and support issues”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6494BCD-BAF0-42CA-8EC9-6A1533C6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501" y="2188294"/>
            <a:ext cx="7041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“I believe customers will be more conducive to using a travel advisor than before”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92B310D-E828-4994-8C4C-69079B79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97" y="2815381"/>
            <a:ext cx="6795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“More travel consulting rather than product design”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05F7A4E-5C36-45B6-8DC5-A8F0F50FC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97" y="3128515"/>
            <a:ext cx="6678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“Customers will value the support of a travel consultant”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C7EE827-7F81-492B-AEA2-6945685A7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97" y="3445873"/>
            <a:ext cx="6678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“New destinations and working with high-end clients”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737159E-BD3B-42B8-A0D1-08C3496F5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837" y="3766673"/>
            <a:ext cx="7065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“Adjustment on destination product based on market needs”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95867F9-8FA3-4EAF-A597-88050595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58" y="4707144"/>
            <a:ext cx="6828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“We must have a more tech-approach to customer”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C521CF3-1EE6-461A-AB3C-879386F7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501" y="4075420"/>
            <a:ext cx="6020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“Hard to predict”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0794A42-59C1-4338-AA62-29DEC4F5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58" y="4394603"/>
            <a:ext cx="4616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“Unsure”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A46081C-B56D-4D22-9AFD-98FCB7CC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97" y="5006498"/>
            <a:ext cx="66267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“Will be more detailed business service with accurate product” 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91A36-FDBB-44B2-9BC7-2D06FCA918A3}"/>
              </a:ext>
            </a:extLst>
          </p:cNvPr>
          <p:cNvSpPr/>
          <p:nvPr/>
        </p:nvSpPr>
        <p:spPr>
          <a:xfrm>
            <a:off x="4614858" y="5322338"/>
            <a:ext cx="590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“More on customer service, offer safety destination”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6194C0-9844-465F-A526-9827C77B5B61}"/>
              </a:ext>
            </a:extLst>
          </p:cNvPr>
          <p:cNvSpPr/>
          <p:nvPr/>
        </p:nvSpPr>
        <p:spPr>
          <a:xfrm>
            <a:off x="4602897" y="2497041"/>
            <a:ext cx="5197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“We will need to elude confidence in the safety of traveling”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D4ACF9-7621-4BD7-8132-C12FBA50E5C7}"/>
              </a:ext>
            </a:extLst>
          </p:cNvPr>
          <p:cNvSpPr/>
          <p:nvPr/>
        </p:nvSpPr>
        <p:spPr>
          <a:xfrm>
            <a:off x="4626819" y="5614974"/>
            <a:ext cx="6570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“More involved in tactical marketing to react to the recovery as it develops”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BCA17-C11C-4B95-8A1D-44D85A9D1CD4}"/>
              </a:ext>
            </a:extLst>
          </p:cNvPr>
          <p:cNvSpPr/>
          <p:nvPr/>
        </p:nvSpPr>
        <p:spPr>
          <a:xfrm>
            <a:off x="4656780" y="5895694"/>
            <a:ext cx="6570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“Consolidate product and market knowledge”</a:t>
            </a:r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79721739-6954-486F-B14D-C2AAE21025A5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/>
              <a:t>21</a:t>
            </a:r>
            <a:endParaRPr lang="en-GB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>
            <a:extLst>
              <a:ext uri="{FF2B5EF4-FFF2-40B4-BE49-F238E27FC236}">
                <a16:creationId xmlns:a16="http://schemas.microsoft.com/office/drawing/2014/main" id="{BAEFE2D9-5450-4A45-9B2E-A5F110236643}"/>
              </a:ext>
            </a:extLst>
          </p:cNvPr>
          <p:cNvSpPr/>
          <p:nvPr/>
        </p:nvSpPr>
        <p:spPr>
          <a:xfrm>
            <a:off x="6311900" y="3429000"/>
            <a:ext cx="5410201" cy="3098800"/>
          </a:xfrm>
          <a:prstGeom prst="rect">
            <a:avLst/>
          </a:prstGeom>
          <a:solidFill>
            <a:schemeClr val="accent2">
              <a:lumMod val="10000"/>
              <a:lumOff val="90000"/>
              <a:alpha val="0"/>
            </a:schemeClr>
          </a:solidFill>
          <a:ln w="12700">
            <a:miter lim="400000"/>
          </a:ln>
        </p:spPr>
        <p:txBody>
          <a:bodyPr wrap="none" lIns="60958" tIns="60958" rIns="60958" bIns="60958">
            <a:noAutofit/>
          </a:bodyPr>
          <a:lstStyle/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r>
              <a:rPr lang="en-GB" sz="3200" b="1" kern="0" dirty="0">
                <a:solidFill>
                  <a:prstClr val="white"/>
                </a:solidFill>
                <a:latin typeface="+mn-lt"/>
                <a:ea typeface="Futura Std Medium"/>
                <a:cs typeface="Futura Std Medium"/>
                <a:sym typeface="Futura Std Medium"/>
              </a:rPr>
              <a:t>THANK YOU</a:t>
            </a:r>
            <a:endParaRPr lang="en-GB" b="1" kern="0" dirty="0">
              <a:solidFill>
                <a:prstClr val="white"/>
              </a:solidFill>
              <a:latin typeface="+mn-lt"/>
              <a:ea typeface="Futura Std Medium"/>
              <a:cs typeface="Futura Std Medium"/>
              <a:sym typeface="Futura Std Medium"/>
            </a:endParaRPr>
          </a:p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r>
              <a:rPr lang="en-GB" sz="2000" b="1" kern="0" dirty="0">
                <a:solidFill>
                  <a:prstClr val="white"/>
                </a:solidFill>
                <a:latin typeface="+mn-lt"/>
                <a:ea typeface="Futura Std Medium"/>
                <a:cs typeface="Futura Std Medium"/>
                <a:sym typeface="Futura Std Medium"/>
              </a:rPr>
              <a:t>For more information, please contact:</a:t>
            </a:r>
          </a:p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r>
              <a:rPr lang="en-GB" b="1" kern="0" dirty="0">
                <a:solidFill>
                  <a:prstClr val="white"/>
                </a:solidFill>
                <a:latin typeface="+mn-lt"/>
                <a:ea typeface="Futura Std Medium"/>
                <a:cs typeface="Futura Std Medium"/>
                <a:sym typeface="Futura Std Medium"/>
              </a:rPr>
              <a:t>XXXX</a:t>
            </a:r>
          </a:p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r>
              <a:rPr lang="en-GB" b="1" kern="0">
                <a:solidFill>
                  <a:prstClr val="white"/>
                </a:solidFill>
                <a:latin typeface="+mn-lt"/>
                <a:ea typeface="Futura Std Medium"/>
                <a:cs typeface="Futura Std Medium"/>
                <a:sym typeface="Futura Std Medium"/>
              </a:rPr>
              <a:t>XXXX</a:t>
            </a:r>
            <a:endParaRPr lang="en-GB" b="1" kern="0" dirty="0">
              <a:solidFill>
                <a:prstClr val="white"/>
              </a:solidFill>
              <a:latin typeface="+mn-lt"/>
              <a:ea typeface="Futura Std Medium"/>
              <a:cs typeface="Futura Std Medium"/>
              <a:sym typeface="Futura Std Medium"/>
            </a:endParaRPr>
          </a:p>
          <a:p>
            <a:pPr algn="ctr" defTabSz="1217269" eaLnBrk="1" fontAlgn="auto">
              <a:spcBef>
                <a:spcPts val="800"/>
              </a:spcBef>
              <a:spcAft>
                <a:spcPts val="80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endParaRPr lang="en-GB" b="1" kern="0" dirty="0">
              <a:solidFill>
                <a:srgbClr val="0070C0"/>
              </a:solidFill>
              <a:latin typeface="+mn-lt"/>
              <a:ea typeface="Futura Std Medium"/>
              <a:cs typeface="Futura Std Medium"/>
              <a:sym typeface="Futura Std Medium"/>
            </a:endParaRPr>
          </a:p>
        </p:txBody>
      </p:sp>
      <p:sp>
        <p:nvSpPr>
          <p:cNvPr id="3" name="Shape 682">
            <a:extLst>
              <a:ext uri="{FF2B5EF4-FFF2-40B4-BE49-F238E27FC236}">
                <a16:creationId xmlns:a16="http://schemas.microsoft.com/office/drawing/2014/main" id="{1CF99D13-538C-43BA-A506-BF9F73C782ED}"/>
              </a:ext>
            </a:extLst>
          </p:cNvPr>
          <p:cNvSpPr/>
          <p:nvPr/>
        </p:nvSpPr>
        <p:spPr>
          <a:xfrm>
            <a:off x="469899" y="6176963"/>
            <a:ext cx="6067425" cy="452437"/>
          </a:xfrm>
          <a:prstGeom prst="rect">
            <a:avLst/>
          </a:prstGeom>
          <a:solidFill>
            <a:schemeClr val="accent2">
              <a:lumMod val="10000"/>
              <a:lumOff val="90000"/>
              <a:alpha val="0"/>
            </a:schemeClr>
          </a:solidFill>
          <a:ln w="12700">
            <a:miter lim="400000"/>
          </a:ln>
        </p:spPr>
        <p:txBody>
          <a:bodyPr wrap="none" lIns="60958" tIns="60958" rIns="60958" bIns="60958">
            <a:normAutofit/>
          </a:bodyPr>
          <a:lstStyle/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r>
              <a:rPr lang="en-GB" sz="1200" kern="0" dirty="0">
                <a:solidFill>
                  <a:prstClr val="white"/>
                </a:solidFill>
                <a:latin typeface="Open Sans" panose="020B0606030504020204"/>
                <a:ea typeface="Futura Std Medium"/>
                <a:cs typeface="Futura Std Medium"/>
                <a:sym typeface="Futura Std Medium"/>
              </a:rPr>
              <a:t>Photo credit: Promote Iceland</a:t>
            </a:r>
          </a:p>
          <a:p>
            <a:pPr defTabSz="1217269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endParaRPr lang="en-GB" sz="1200" kern="0" dirty="0">
              <a:solidFill>
                <a:prstClr val="white"/>
              </a:solidFill>
              <a:latin typeface="Open Sans" panose="020B0606030504020204"/>
              <a:ea typeface="Futura Std Medium"/>
              <a:cs typeface="Futura Std Medium"/>
              <a:sym typeface="Futura Std Medium"/>
            </a:endParaRPr>
          </a:p>
          <a:p>
            <a:pPr algn="ctr" defTabSz="1217269" eaLnBrk="1" fontAlgn="auto">
              <a:spcBef>
                <a:spcPts val="800"/>
              </a:spcBef>
              <a:spcAft>
                <a:spcPts val="800"/>
              </a:spcAft>
              <a:defRPr sz="2400">
                <a:solidFill>
                  <a:srgbClr val="2A87C8"/>
                </a:solidFill>
                <a:latin typeface="Futura Std Medium"/>
                <a:ea typeface="Futura Std Medium"/>
                <a:cs typeface="Futura Std Medium"/>
                <a:sym typeface="Futura Std Medium"/>
              </a:defRPr>
            </a:pPr>
            <a:endParaRPr lang="en-GB" sz="1200" kern="0" dirty="0">
              <a:solidFill>
                <a:srgbClr val="0070C0"/>
              </a:solidFill>
              <a:latin typeface="Open Sans" panose="020B0606030504020204"/>
              <a:ea typeface="Futura Std Medium"/>
              <a:cs typeface="Futura Std Medium"/>
              <a:sym typeface="Futura Std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C332026-BE7E-4CD7-AE7B-43AD5A534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/>
          <a:stretch/>
        </p:blipFill>
        <p:spPr>
          <a:xfrm>
            <a:off x="4378119" y="1074733"/>
            <a:ext cx="7813881" cy="4514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AE9466-EAD0-4829-95AB-3FA6A17714D7}"/>
              </a:ext>
            </a:extLst>
          </p:cNvPr>
          <p:cNvSpPr txBox="1"/>
          <p:nvPr/>
        </p:nvSpPr>
        <p:spPr>
          <a:xfrm>
            <a:off x="8178800" y="-533400"/>
            <a:ext cx="0" cy="0"/>
          </a:xfrm>
          <a:prstGeom prst="rect">
            <a:avLst/>
          </a:prstGeom>
        </p:spPr>
        <p:txBody>
          <a:bodyPr wrap="none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rgbClr val="333333"/>
              </a:solidFill>
              <a:latin typeface="Futura Std Book" pitchFamily="34" charset="0"/>
            </a:endParaRPr>
          </a:p>
        </p:txBody>
      </p:sp>
      <p:sp>
        <p:nvSpPr>
          <p:cNvPr id="32772" name="Text Placeholder 3">
            <a:extLst>
              <a:ext uri="{FF2B5EF4-FFF2-40B4-BE49-F238E27FC236}">
                <a16:creationId xmlns:a16="http://schemas.microsoft.com/office/drawing/2014/main" id="{3071A68C-8063-4B15-831D-DB640DA17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1" y="1340333"/>
            <a:ext cx="4302125" cy="40698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9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00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48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9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6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3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Travel Consul, a global travel marketing alliance, conducted a global survey on the impact and outlook of the COVID-19 outbreak to travel distribution partners (tour operators and agencies owners). </a:t>
            </a:r>
          </a:p>
          <a:p>
            <a:pPr algn="just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Fourteen of Travel Consul’s partner agencies participated in this global research as shown on the map.</a:t>
            </a:r>
          </a:p>
          <a:p>
            <a:pPr algn="just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The survey was distributed from </a:t>
            </a:r>
            <a:r>
              <a:rPr lang="en-GB" altLang="en-US" sz="1600">
                <a:solidFill>
                  <a:srgbClr val="333333"/>
                </a:solidFill>
                <a:latin typeface="+mn-lt"/>
              </a:rPr>
              <a:t>May 11 </a:t>
            </a: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to </a:t>
            </a:r>
            <a:r>
              <a:rPr lang="en-GB" altLang="en-US" sz="1600">
                <a:solidFill>
                  <a:srgbClr val="333333"/>
                </a:solidFill>
                <a:latin typeface="+mn-lt"/>
              </a:rPr>
              <a:t>May 25, </a:t>
            </a: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2020, in 8 languages: Chinese, Czech, English, French, Italian, Polish, Portuguese and Spanish.</a:t>
            </a:r>
          </a:p>
          <a:p>
            <a:pPr algn="just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The findings are based on </a:t>
            </a:r>
            <a:r>
              <a:rPr lang="en-GB" altLang="en-US" sz="1600" b="1" dirty="0">
                <a:solidFill>
                  <a:schemeClr val="accent4"/>
                </a:solidFill>
                <a:latin typeface="+mn-lt"/>
              </a:rPr>
              <a:t>903 respondents </a:t>
            </a: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from the main tourism source markets.</a:t>
            </a:r>
          </a:p>
          <a:p>
            <a:pPr algn="just"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s-ES" altLang="en-US" sz="1600" dirty="0">
              <a:solidFill>
                <a:srgbClr val="333333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s-ES" altLang="en-US" sz="1600" dirty="0">
              <a:solidFill>
                <a:srgbClr val="333333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s-ES" altLang="en-US" sz="1600" dirty="0">
              <a:solidFill>
                <a:srgbClr val="333333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es-ES" altLang="en-US" sz="1600" dirty="0">
              <a:solidFill>
                <a:srgbClr val="333333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8394E9C-5AC6-4F6D-A0B9-5005AEB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ABOUT THIS REPORT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831D3-1ECC-42DC-A6B3-4D42ED444B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065CB26-6692-43CD-92B0-CDF63EE6099F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3</a:t>
            </a:fld>
            <a:endParaRPr lang="en-GB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EC90D8B-4153-4356-BC1E-8617BE68C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81293"/>
              </p:ext>
            </p:extLst>
          </p:nvPr>
        </p:nvGraphicFramePr>
        <p:xfrm>
          <a:off x="0" y="1946532"/>
          <a:ext cx="6326460" cy="391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6F8BFF-2C43-453B-A082-EA54FC80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/>
              <a:t>Respondents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Company </a:t>
            </a:r>
            <a:r>
              <a:rPr lang="es-ES" dirty="0" err="1"/>
              <a:t>Type</a:t>
            </a:r>
            <a:r>
              <a:rPr lang="es-ES" dirty="0"/>
              <a:t> and </a:t>
            </a:r>
            <a:r>
              <a:rPr lang="es-ES" dirty="0" err="1"/>
              <a:t>Region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Operation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6D279-FCC5-494D-A619-04D2B6913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903 COMPLETE GLOBAL RESPONSES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C0E99-1836-4214-8092-977F262B0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 GLOBAL TRAVEL DISTRIBUTION. COVID-19 IMPACT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44D941-4866-4F72-B1E8-C20592B0B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14684"/>
              </p:ext>
            </p:extLst>
          </p:nvPr>
        </p:nvGraphicFramePr>
        <p:xfrm>
          <a:off x="5469110" y="1944994"/>
          <a:ext cx="5663046" cy="357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7BAD7-B9DA-4057-B72A-9C8884EF2C35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4</a:t>
            </a:fld>
            <a:endParaRPr lang="en-GB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2807-D5B2-428E-9F6D-B4DB63B8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Globally, companies with less than ten employees represented 53% of the pre COVID-19 full time workforce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9E955-306F-409A-A408-AED804379B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3A6E77-50DC-47C7-AC20-FC0955042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884218"/>
              </p:ext>
            </p:extLst>
          </p:nvPr>
        </p:nvGraphicFramePr>
        <p:xfrm>
          <a:off x="2256849" y="2409690"/>
          <a:ext cx="7655442" cy="372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7" name="Text Placeholder 3">
            <a:extLst>
              <a:ext uri="{FF2B5EF4-FFF2-40B4-BE49-F238E27FC236}">
                <a16:creationId xmlns:a16="http://schemas.microsoft.com/office/drawing/2014/main" id="{8CACEF07-48BA-4056-A8AD-EB12C55A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5237"/>
            <a:ext cx="10515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400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rPr>
              <a:t>COMPLETE RESPONSES | GLOBAL: 903 | ASIA: 168 | AUSTRALIA: 24 | EUROPE: 393 | THE AMERICAS: 302</a:t>
            </a:r>
            <a:endParaRPr lang="en-GB" altLang="en-US" sz="1400" dirty="0">
              <a:solidFill>
                <a:srgbClr val="000000"/>
              </a:solidFill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27D05F4-EB97-4D87-933A-D5ACAA7F13C6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5</a:t>
            </a:fld>
            <a:endParaRPr lang="en-GB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9126-1FB5-43A3-833A-8CFF6C12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/>
              <a:t>At a global level, 38% of the respondents reported moving from full-time to part-time. In North America employing independent contractors was the main option (28%) among the 167 partners taking the survey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68EA-FC77-4AD1-A18E-202193FC3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8CE878A2-D1DC-46D8-A78C-944426BF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401" y="3141121"/>
            <a:ext cx="29817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“Other” include: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On government furlough scheme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Working from home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Working less hours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Paycuts</a:t>
            </a: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up to 50%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Combination: full time to part time and partly laid-off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CA8763-33E2-4E6B-8FB6-95B1464C2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60257"/>
              </p:ext>
            </p:extLst>
          </p:nvPr>
        </p:nvGraphicFramePr>
        <p:xfrm>
          <a:off x="815339" y="2365653"/>
          <a:ext cx="7454017" cy="40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1E597133-8BCA-4502-A20D-9C9C0763D49A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6</a:t>
            </a:fld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57F39-9AC2-4592-8263-443B4E7D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s-ES" dirty="0" err="1"/>
              <a:t>Two-thirds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travel</a:t>
            </a:r>
            <a:r>
              <a:rPr lang="es-ES" dirty="0"/>
              <a:t> </a:t>
            </a:r>
            <a:r>
              <a:rPr lang="es-ES" dirty="0" err="1"/>
              <a:t>distribution</a:t>
            </a:r>
            <a:r>
              <a:rPr lang="es-ES" dirty="0"/>
              <a:t> </a:t>
            </a:r>
            <a:r>
              <a:rPr lang="es-ES" dirty="0" err="1"/>
              <a:t>partners</a:t>
            </a:r>
            <a:r>
              <a:rPr lang="es-ES" dirty="0"/>
              <a:t> </a:t>
            </a:r>
            <a:r>
              <a:rPr lang="es-ES" dirty="0" err="1"/>
              <a:t>anticipate</a:t>
            </a:r>
            <a:r>
              <a:rPr lang="es-ES" dirty="0"/>
              <a:t>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sustain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businesses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six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government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endParaRPr lang="en-GB" dirty="0"/>
          </a:p>
        </p:txBody>
      </p:sp>
      <p:sp>
        <p:nvSpPr>
          <p:cNvPr id="35844" name="Text Placeholder 3">
            <a:extLst>
              <a:ext uri="{FF2B5EF4-FFF2-40B4-BE49-F238E27FC236}">
                <a16:creationId xmlns:a16="http://schemas.microsoft.com/office/drawing/2014/main" id="{EA429DED-4C70-4EAA-9574-4B19692CC0F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3707" y="2178487"/>
            <a:ext cx="4767470" cy="79997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sz="1800" b="0" dirty="0">
                <a:ea typeface="Open Sans Light" panose="020B0306030504020204"/>
                <a:cs typeface="Open Sans Light" panose="020B0306030504020204"/>
              </a:rPr>
              <a:t>Q13. </a:t>
            </a:r>
            <a:r>
              <a:rPr lang="en-GB" altLang="en-US" sz="1800" b="0" dirty="0">
                <a:ea typeface="Open Sans Light" panose="020B0306030504020204"/>
                <a:cs typeface="Open Sans Light" panose="020B0306030504020204"/>
              </a:rPr>
              <a:t>Compared to the last calendar year (2019-2020), what % drop do you expect in business volume (revenues) for Q3 and Q4 2020?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 b="0" dirty="0">
              <a:ea typeface="Open Sans Light" panose="020B0306030504020204"/>
              <a:cs typeface="Open Sans Light" panose="020B0306030504020204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EFD0BBC-808A-4E04-B3F3-ECA3FBF2D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163162"/>
              </p:ext>
            </p:extLst>
          </p:nvPr>
        </p:nvGraphicFramePr>
        <p:xfrm>
          <a:off x="5732801" y="2089968"/>
          <a:ext cx="5440150" cy="366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EFF1D70-7615-4048-928D-AA1041FA2A5C}"/>
              </a:ext>
            </a:extLst>
          </p:cNvPr>
          <p:cNvGrpSpPr/>
          <p:nvPr/>
        </p:nvGrpSpPr>
        <p:grpSpPr>
          <a:xfrm>
            <a:off x="813707" y="3094347"/>
            <a:ext cx="4560223" cy="3149819"/>
            <a:chOff x="813707" y="2876632"/>
            <a:chExt cx="4560223" cy="3149819"/>
          </a:xfrm>
        </p:grpSpPr>
        <p:sp>
          <p:nvSpPr>
            <p:cNvPr id="35845" name="Text Placeholder 3">
              <a:extLst>
                <a:ext uri="{FF2B5EF4-FFF2-40B4-BE49-F238E27FC236}">
                  <a16:creationId xmlns:a16="http://schemas.microsoft.com/office/drawing/2014/main" id="{62DF2C93-87AB-4501-A660-0E3F2415A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720" y="2876632"/>
              <a:ext cx="811212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ES" altLang="en-US" sz="5400" b="1" dirty="0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73</a:t>
              </a:r>
              <a:br>
                <a:rPr lang="es-ES" altLang="en-US" sz="2000" b="1" dirty="0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endParaRPr lang="en-GB" altLang="en-US" sz="1400" b="1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35846" name="Text Placeholder 3">
              <a:extLst>
                <a:ext uri="{FF2B5EF4-FFF2-40B4-BE49-F238E27FC236}">
                  <a16:creationId xmlns:a16="http://schemas.microsoft.com/office/drawing/2014/main" id="{C32E75F3-9FC4-4436-B43B-F1A409F01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793" y="2987178"/>
              <a:ext cx="3005137" cy="14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Estimated decrease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in business volume in</a:t>
              </a:r>
              <a:r>
                <a:rPr lang="es-ES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 </a:t>
              </a:r>
              <a:br>
                <a:rPr lang="es-ES" altLang="en-US" sz="2000" b="1" dirty="0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r>
                <a:rPr lang="es-ES" altLang="en-US" sz="3200" b="1" dirty="0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Q3 2020 </a:t>
              </a:r>
              <a:endParaRPr lang="en-GB" altLang="en-US" sz="1400" b="1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35847" name="Text Placeholder 3">
              <a:extLst>
                <a:ext uri="{FF2B5EF4-FFF2-40B4-BE49-F238E27FC236}">
                  <a16:creationId xmlns:a16="http://schemas.microsoft.com/office/drawing/2014/main" id="{F0218367-CA3B-4A46-B1D6-0A8AADB5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720" y="4473657"/>
              <a:ext cx="811212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ES" altLang="en-US" sz="5400" b="1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60</a:t>
              </a:r>
              <a:br>
                <a:rPr lang="es-ES" altLang="en-US" sz="2000" b="1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endParaRPr lang="en-GB" altLang="en-US" sz="1400" b="1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35848" name="Text Placeholder 3">
              <a:extLst>
                <a:ext uri="{FF2B5EF4-FFF2-40B4-BE49-F238E27FC236}">
                  <a16:creationId xmlns:a16="http://schemas.microsoft.com/office/drawing/2014/main" id="{23DD7C2D-B596-4D38-AC20-DF2B18671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793" y="4538964"/>
              <a:ext cx="3005137" cy="14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Estimated decrease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in business volume in</a:t>
              </a:r>
              <a:r>
                <a:rPr lang="es-ES" altLang="en-US" sz="2000" b="1" dirty="0">
                  <a:solidFill>
                    <a:srgbClr val="0070C0"/>
                  </a:solidFill>
                  <a:ea typeface="Open Sans Light" panose="020B0306030504020204"/>
                  <a:cs typeface="Open Sans Light" panose="020B0306030504020204"/>
                </a:rPr>
                <a:t> </a:t>
              </a:r>
              <a:br>
                <a:rPr lang="es-ES" altLang="en-US" sz="2000" b="1" dirty="0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r>
                <a:rPr lang="es-ES" altLang="en-US" sz="3200" b="1" dirty="0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Q4 2020 </a:t>
              </a:r>
              <a:endParaRPr lang="en-GB" altLang="en-US" sz="1400" b="1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D7E8436E-466F-4D45-8DF3-2CE6456F0E90}"/>
                </a:ext>
              </a:extLst>
            </p:cNvPr>
            <p:cNvSpPr/>
            <p:nvPr/>
          </p:nvSpPr>
          <p:spPr>
            <a:xfrm>
              <a:off x="815295" y="3090945"/>
              <a:ext cx="225425" cy="438150"/>
            </a:xfrm>
            <a:prstGeom prst="downArrow">
              <a:avLst>
                <a:gd name="adj1" fmla="val 50000"/>
                <a:gd name="adj2" fmla="val 67062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FA56A5B2-CA42-428D-AFF3-93556F44D93D}"/>
                </a:ext>
              </a:extLst>
            </p:cNvPr>
            <p:cNvSpPr/>
            <p:nvPr/>
          </p:nvSpPr>
          <p:spPr>
            <a:xfrm>
              <a:off x="813707" y="4683207"/>
              <a:ext cx="223838" cy="438150"/>
            </a:xfrm>
            <a:prstGeom prst="downArrow">
              <a:avLst>
                <a:gd name="adj1" fmla="val 50000"/>
                <a:gd name="adj2" fmla="val 67062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53" name="Text Placeholder 3">
              <a:extLst>
                <a:ext uri="{FF2B5EF4-FFF2-40B4-BE49-F238E27FC236}">
                  <a16:creationId xmlns:a16="http://schemas.microsoft.com/office/drawing/2014/main" id="{F6228F35-D5CA-407E-A166-A3283C7D9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5407" y="3117172"/>
              <a:ext cx="81121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ES" altLang="en-US" sz="3600" b="1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 %</a:t>
              </a:r>
              <a:br>
                <a:rPr lang="es-ES" altLang="en-US" sz="3600" b="1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endParaRPr lang="en-GB" altLang="en-US" sz="3600" b="1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  <p:sp>
          <p:nvSpPr>
            <p:cNvPr id="35854" name="Text Placeholder 3">
              <a:extLst>
                <a:ext uri="{FF2B5EF4-FFF2-40B4-BE49-F238E27FC236}">
                  <a16:creationId xmlns:a16="http://schemas.microsoft.com/office/drawing/2014/main" id="{86006277-7F4F-450B-A4CA-DD4C8D98C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420" y="4711241"/>
              <a:ext cx="81121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ES" altLang="en-US" sz="3600" b="1" dirty="0">
                  <a:solidFill>
                    <a:srgbClr val="003249"/>
                  </a:solidFill>
                  <a:ea typeface="Open Sans Light" panose="020B0306030504020204"/>
                  <a:cs typeface="Open Sans Light" panose="020B0306030504020204"/>
                </a:rPr>
                <a:t> %</a:t>
              </a:r>
              <a:br>
                <a:rPr lang="es-ES" altLang="en-US" sz="3600" b="1" dirty="0">
                  <a:solidFill>
                    <a:srgbClr val="2A87C8"/>
                  </a:solidFill>
                  <a:ea typeface="Open Sans Light" panose="020B0306030504020204"/>
                  <a:cs typeface="Open Sans Light" panose="020B0306030504020204"/>
                </a:rPr>
              </a:br>
              <a:endParaRPr lang="en-GB" altLang="en-US" sz="3600" b="1" dirty="0">
                <a:solidFill>
                  <a:srgbClr val="000000"/>
                </a:solidFill>
                <a:ea typeface="Open Sans Light" panose="020B0306030504020204"/>
                <a:cs typeface="Open Sans Light" panose="020B030603050402020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CC58A-BF1F-4BD2-A295-4FD30B5FA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66B6B11-7762-429D-91BB-64FDC5FCB61C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7</a:t>
            </a:fld>
            <a:endParaRPr lang="en-GB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C017CCD-4433-4CF2-9EF6-67CF5CB61A49}"/>
              </a:ext>
            </a:extLst>
          </p:cNvPr>
          <p:cNvSpPr txBox="1">
            <a:spLocks/>
          </p:cNvSpPr>
          <p:nvPr/>
        </p:nvSpPr>
        <p:spPr bwMode="auto">
          <a:xfrm>
            <a:off x="815340" y="1602751"/>
            <a:ext cx="10515600" cy="2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kern="1200" cap="none" spc="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kern="12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kern="12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kern="12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kern="12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903 COMPLETE GLOBAL RESPONSES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1281-7698-4385-A65F-241BFF1F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New products design, training programmes and business model adaptation among the leading measures taken during the COVID-19 pandemic.</a:t>
            </a:r>
          </a:p>
        </p:txBody>
      </p:sp>
      <p:sp>
        <p:nvSpPr>
          <p:cNvPr id="36868" name="Text Placeholder 3">
            <a:extLst>
              <a:ext uri="{FF2B5EF4-FFF2-40B4-BE49-F238E27FC236}">
                <a16:creationId xmlns:a16="http://schemas.microsoft.com/office/drawing/2014/main" id="{2D3C4016-8FD7-4168-8A93-692176E1B69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15340" y="1633040"/>
            <a:ext cx="10515600" cy="212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764C5-6F05-4EBB-8180-00B014980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</a:t>
            </a:r>
            <a:endParaRPr lang="en-GB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55610821-9290-4050-9FFC-2DB94BFA4F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55407527"/>
                  </p:ext>
                </p:extLst>
              </p:nvPr>
            </p:nvGraphicFramePr>
            <p:xfrm>
              <a:off x="1979543" y="2057400"/>
              <a:ext cx="7920000" cy="38512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55610821-9290-4050-9FFC-2DB94BFA4F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9543" y="2057400"/>
                <a:ext cx="7920000" cy="3851275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AB54FB-5CBB-46B4-9F9B-EFD149194C12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8</a:t>
            </a:fld>
            <a:endParaRPr lang="en-GB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09C0-6891-4508-BF2C-AB7CF461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Travel associations reported as primary data sources during the crisis</a:t>
            </a:r>
            <a:br>
              <a:rPr lang="en-GB" dirty="0"/>
            </a:br>
            <a:endParaRPr lang="en-GB" dirty="0"/>
          </a:p>
        </p:txBody>
      </p:sp>
      <p:sp>
        <p:nvSpPr>
          <p:cNvPr id="37892" name="Text Placeholder 3">
            <a:extLst>
              <a:ext uri="{FF2B5EF4-FFF2-40B4-BE49-F238E27FC236}">
                <a16:creationId xmlns:a16="http://schemas.microsoft.com/office/drawing/2014/main" id="{2CDFC972-81C6-4C47-BA2D-0C2796E46ED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n-US" dirty="0">
                <a:ea typeface="Open Sans Light" panose="020B0306030504020204"/>
                <a:cs typeface="Open Sans Light" panose="020B0306030504020204"/>
              </a:rPr>
              <a:t>903 COMPLETE GLOBAL RESPONSES</a:t>
            </a:r>
            <a:endParaRPr lang="en-GB" altLang="en-US" dirty="0">
              <a:ea typeface="Open Sans Light" panose="020B0306030504020204"/>
              <a:cs typeface="Open Sans Light" panose="020B0306030504020204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3A01B2D4-C5D6-463D-9558-63669C4E52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68755704"/>
                  </p:ext>
                </p:extLst>
              </p:nvPr>
            </p:nvGraphicFramePr>
            <p:xfrm>
              <a:off x="927653" y="1862260"/>
              <a:ext cx="9607824" cy="40515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3A01B2D4-C5D6-463D-9558-63669C4E52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653" y="1862260"/>
                <a:ext cx="9607824" cy="40515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5A9A7-5BE1-4FFC-8F3B-827EB88EA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GLOBAL TRAVEL DISTRIBUTION. COVID-19 IMPACT </a:t>
            </a:r>
            <a:endParaRPr lang="en-GB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B47ED3E-8910-4DF9-98BF-00319F8B3E6D}"/>
              </a:ext>
            </a:extLst>
          </p:cNvPr>
          <p:cNvSpPr txBox="1">
            <a:spLocks/>
          </p:cNvSpPr>
          <p:nvPr/>
        </p:nvSpPr>
        <p:spPr>
          <a:xfrm>
            <a:off x="4885150" y="6240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8901655-6543-48AA-9EE5-4B545A820419}" type="slidenum">
              <a:rPr lang="en-GB" sz="1200" smtClean="0"/>
              <a:pPr algn="ctr">
                <a:defRPr/>
              </a:pPr>
              <a:t>9</a:t>
            </a:fld>
            <a:endParaRPr lang="en-GB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rade Research">
      <a:dk1>
        <a:sysClr val="windowText" lastClr="000000"/>
      </a:dk1>
      <a:lt1>
        <a:sysClr val="window" lastClr="FFFFFF"/>
      </a:lt1>
      <a:dk2>
        <a:srgbClr val="0070C0"/>
      </a:dk2>
      <a:lt2>
        <a:srgbClr val="DFE3E5"/>
      </a:lt2>
      <a:accent1>
        <a:srgbClr val="80CED8"/>
      </a:accent1>
      <a:accent2>
        <a:srgbClr val="003249"/>
      </a:accent2>
      <a:accent3>
        <a:srgbClr val="007EA6"/>
      </a:accent3>
      <a:accent4>
        <a:srgbClr val="30CDFF"/>
      </a:accent4>
      <a:accent5>
        <a:srgbClr val="595959"/>
      </a:accent5>
      <a:accent6>
        <a:srgbClr val="40AFFF"/>
      </a:accent6>
      <a:hlink>
        <a:srgbClr val="0070C0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de Research">
    <a:dk1>
      <a:sysClr val="windowText" lastClr="000000"/>
    </a:dk1>
    <a:lt1>
      <a:sysClr val="window" lastClr="FFFFFF"/>
    </a:lt1>
    <a:dk2>
      <a:srgbClr val="0070C0"/>
    </a:dk2>
    <a:lt2>
      <a:srgbClr val="DFE3E5"/>
    </a:lt2>
    <a:accent1>
      <a:srgbClr val="80CED8"/>
    </a:accent1>
    <a:accent2>
      <a:srgbClr val="003249"/>
    </a:accent2>
    <a:accent3>
      <a:srgbClr val="007EA6"/>
    </a:accent3>
    <a:accent4>
      <a:srgbClr val="30CDFF"/>
    </a:accent4>
    <a:accent5>
      <a:srgbClr val="595959"/>
    </a:accent5>
    <a:accent6>
      <a:srgbClr val="40AFFF"/>
    </a:accent6>
    <a:hlink>
      <a:srgbClr val="0070C0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rade Research">
    <a:dk1>
      <a:sysClr val="windowText" lastClr="000000"/>
    </a:dk1>
    <a:lt1>
      <a:sysClr val="window" lastClr="FFFFFF"/>
    </a:lt1>
    <a:dk2>
      <a:srgbClr val="0070C0"/>
    </a:dk2>
    <a:lt2>
      <a:srgbClr val="DFE3E5"/>
    </a:lt2>
    <a:accent1>
      <a:srgbClr val="80CED8"/>
    </a:accent1>
    <a:accent2>
      <a:srgbClr val="003249"/>
    </a:accent2>
    <a:accent3>
      <a:srgbClr val="007EA6"/>
    </a:accent3>
    <a:accent4>
      <a:srgbClr val="30CDFF"/>
    </a:accent4>
    <a:accent5>
      <a:srgbClr val="595959"/>
    </a:accent5>
    <a:accent6>
      <a:srgbClr val="40AFFF"/>
    </a:accent6>
    <a:hlink>
      <a:srgbClr val="0070C0"/>
    </a:hlink>
    <a:folHlink>
      <a:srgbClr val="BFBFBF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rade Research">
    <a:dk1>
      <a:sysClr val="windowText" lastClr="000000"/>
    </a:dk1>
    <a:lt1>
      <a:sysClr val="window" lastClr="FFFFFF"/>
    </a:lt1>
    <a:dk2>
      <a:srgbClr val="0070C0"/>
    </a:dk2>
    <a:lt2>
      <a:srgbClr val="DFE3E5"/>
    </a:lt2>
    <a:accent1>
      <a:srgbClr val="80CED8"/>
    </a:accent1>
    <a:accent2>
      <a:srgbClr val="003249"/>
    </a:accent2>
    <a:accent3>
      <a:srgbClr val="007EA6"/>
    </a:accent3>
    <a:accent4>
      <a:srgbClr val="30CDFF"/>
    </a:accent4>
    <a:accent5>
      <a:srgbClr val="595959"/>
    </a:accent5>
    <a:accent6>
      <a:srgbClr val="40AFFF"/>
    </a:accent6>
    <a:hlink>
      <a:srgbClr val="0070C0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rade Research">
    <a:dk1>
      <a:sysClr val="windowText" lastClr="000000"/>
    </a:dk1>
    <a:lt1>
      <a:sysClr val="window" lastClr="FFFFFF"/>
    </a:lt1>
    <a:dk2>
      <a:srgbClr val="0070C0"/>
    </a:dk2>
    <a:lt2>
      <a:srgbClr val="DFE3E5"/>
    </a:lt2>
    <a:accent1>
      <a:srgbClr val="80CED8"/>
    </a:accent1>
    <a:accent2>
      <a:srgbClr val="003249"/>
    </a:accent2>
    <a:accent3>
      <a:srgbClr val="007EA6"/>
    </a:accent3>
    <a:accent4>
      <a:srgbClr val="30CDFF"/>
    </a:accent4>
    <a:accent5>
      <a:srgbClr val="595959"/>
    </a:accent5>
    <a:accent6>
      <a:srgbClr val="40AFFF"/>
    </a:accent6>
    <a:hlink>
      <a:srgbClr val="0070C0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rade Research">
    <a:dk1>
      <a:sysClr val="windowText" lastClr="000000"/>
    </a:dk1>
    <a:lt1>
      <a:sysClr val="window" lastClr="FFFFFF"/>
    </a:lt1>
    <a:dk2>
      <a:srgbClr val="0070C0"/>
    </a:dk2>
    <a:lt2>
      <a:srgbClr val="DFE3E5"/>
    </a:lt2>
    <a:accent1>
      <a:srgbClr val="80CED8"/>
    </a:accent1>
    <a:accent2>
      <a:srgbClr val="003249"/>
    </a:accent2>
    <a:accent3>
      <a:srgbClr val="007EA6"/>
    </a:accent3>
    <a:accent4>
      <a:srgbClr val="30CDFF"/>
    </a:accent4>
    <a:accent5>
      <a:srgbClr val="595959"/>
    </a:accent5>
    <a:accent6>
      <a:srgbClr val="40AFFF"/>
    </a:accent6>
    <a:hlink>
      <a:srgbClr val="0070C0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1416</Words>
  <Application>Microsoft Office PowerPoint</Application>
  <PresentationFormat>Widescreen</PresentationFormat>
  <Paragraphs>193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Cabin</vt:lpstr>
      <vt:lpstr>Calibri</vt:lpstr>
      <vt:lpstr>Calibri Light</vt:lpstr>
      <vt:lpstr>Futura Std Book</vt:lpstr>
      <vt:lpstr>Gill Sans</vt:lpstr>
      <vt:lpstr>Open Sans</vt:lpstr>
      <vt:lpstr>Open Sans Light</vt:lpstr>
      <vt:lpstr>Questrial</vt:lpstr>
      <vt:lpstr>1_Office Theme</vt:lpstr>
      <vt:lpstr>PowerPoint Presentation</vt:lpstr>
      <vt:lpstr>ABOUT TRAVEL CONSUL</vt:lpstr>
      <vt:lpstr>ABOUT THIS REPORT</vt:lpstr>
      <vt:lpstr>Respondents by Company Type and Region of Main Operation</vt:lpstr>
      <vt:lpstr>Globally, companies with less than ten employees represented 53% of the pre COVID-19 full time workforce</vt:lpstr>
      <vt:lpstr>At a global level, 38% of the respondents reported moving from full-time to part-time. In North America employing independent contractors was the main option (28%) among the 167 partners taking the survey  </vt:lpstr>
      <vt:lpstr>Two-thirds of travel distribution partners anticipate being able to sustain their businesses for six months without government financial support</vt:lpstr>
      <vt:lpstr>New products design, training programmes and business model adaptation among the leading measures taken during the COVID-19 pandemic.</vt:lpstr>
      <vt:lpstr>Travel associations reported as primary data sources during the crisis </vt:lpstr>
      <vt:lpstr>Travel associations reported as primary data sources during the crisis </vt:lpstr>
      <vt:lpstr>Email is the leading communications formula during lockdown. Interestingly, the traditional use of the telephone was the second most utilized channel</vt:lpstr>
      <vt:lpstr>PowerPoint Presentation</vt:lpstr>
      <vt:lpstr>Clients are still waiting to decide where to travel next  </vt:lpstr>
      <vt:lpstr>PowerPoint Presentation</vt:lpstr>
      <vt:lpstr>A further in depth look at the activities DMOs can do to support distribution partners in recovery  </vt:lpstr>
      <vt:lpstr>70% of the respondents believe that modifying cancellation policies or terms and conditions will be among their main undertakings in 2020</vt:lpstr>
      <vt:lpstr>Globally, almost half of the respondents are very likely to consider HOTELS &amp; RESORTS not previously offered</vt:lpstr>
      <vt:lpstr>53% of distribution partners across the globe are very likely to contemplate DESTINATIONS not previously offered</vt:lpstr>
      <vt:lpstr>Globally, ca. 40% of respondents are very likely to consider SUPPLIERS they have never worked with before</vt:lpstr>
      <vt:lpstr>Two out of three respondents plan to focus on social media during recovery  </vt:lpstr>
      <vt:lpstr>Changing roles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p</dc:creator>
  <cp:lastModifiedBy>claudia p</cp:lastModifiedBy>
  <cp:revision>130</cp:revision>
  <dcterms:created xsi:type="dcterms:W3CDTF">2020-06-01T00:35:08Z</dcterms:created>
  <dcterms:modified xsi:type="dcterms:W3CDTF">2020-06-14T23:05:11Z</dcterms:modified>
  <cp:contentStatus/>
</cp:coreProperties>
</file>